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安顺三民独中  学生总人数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Sheet1!$B$6:$B$19</c:f>
              <c:strCache>
                <c:ptCount val="14"/>
                <c:pt idx="0">
                  <c:v>1999年</c:v>
                </c:pt>
                <c:pt idx="1">
                  <c:v>2000年</c:v>
                </c:pt>
                <c:pt idx="2">
                  <c:v>2001年</c:v>
                </c:pt>
                <c:pt idx="3">
                  <c:v>2002年</c:v>
                </c:pt>
                <c:pt idx="4">
                  <c:v>2003年</c:v>
                </c:pt>
                <c:pt idx="5">
                  <c:v>2004年</c:v>
                </c:pt>
                <c:pt idx="6">
                  <c:v>2005年</c:v>
                </c:pt>
                <c:pt idx="7">
                  <c:v>2006年</c:v>
                </c:pt>
                <c:pt idx="8">
                  <c:v>2007年</c:v>
                </c:pt>
                <c:pt idx="9">
                  <c:v>2008年</c:v>
                </c:pt>
                <c:pt idx="10">
                  <c:v>2009年</c:v>
                </c:pt>
                <c:pt idx="11">
                  <c:v>2010年</c:v>
                </c:pt>
                <c:pt idx="12">
                  <c:v>2011年</c:v>
                </c:pt>
                <c:pt idx="13">
                  <c:v>2012年</c:v>
                </c:pt>
              </c:strCache>
            </c:strRef>
          </c:cat>
          <c:val>
            <c:numRef>
              <c:f>Sheet1!$C$6:$C$19</c:f>
              <c:numCache>
                <c:formatCode>General</c:formatCode>
                <c:ptCount val="14"/>
                <c:pt idx="0">
                  <c:v>177</c:v>
                </c:pt>
                <c:pt idx="1">
                  <c:v>220</c:v>
                </c:pt>
                <c:pt idx="2">
                  <c:v>270</c:v>
                </c:pt>
                <c:pt idx="3">
                  <c:v>310</c:v>
                </c:pt>
                <c:pt idx="4">
                  <c:v>360</c:v>
                </c:pt>
                <c:pt idx="5">
                  <c:v>388</c:v>
                </c:pt>
                <c:pt idx="6">
                  <c:v>420</c:v>
                </c:pt>
                <c:pt idx="7">
                  <c:v>450</c:v>
                </c:pt>
                <c:pt idx="8">
                  <c:v>470</c:v>
                </c:pt>
                <c:pt idx="9">
                  <c:v>485</c:v>
                </c:pt>
                <c:pt idx="10">
                  <c:v>520</c:v>
                </c:pt>
                <c:pt idx="11">
                  <c:v>540</c:v>
                </c:pt>
                <c:pt idx="12">
                  <c:v>610</c:v>
                </c:pt>
                <c:pt idx="13">
                  <c:v>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804944"/>
        <c:axId val="535412832"/>
      </c:barChart>
      <c:catAx>
        <c:axId val="33780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2832"/>
        <c:crosses val="autoZero"/>
        <c:auto val="1"/>
        <c:lblAlgn val="ctr"/>
        <c:lblOffset val="100"/>
        <c:noMultiLvlLbl val="0"/>
      </c:catAx>
      <c:valAx>
        <c:axId val="53541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80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太平华联中学  学生总人数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Sheet1!$B$6:$B$11</c:f>
              <c:strCache>
                <c:ptCount val="6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  <c:pt idx="4">
                  <c:v>2016年</c:v>
                </c:pt>
                <c:pt idx="5">
                  <c:v>2017年</c:v>
                </c:pt>
              </c:strCache>
            </c:strRef>
          </c:cat>
          <c:val>
            <c:numRef>
              <c:f>Sheet1!$C$6:$C$11</c:f>
              <c:numCache>
                <c:formatCode>General</c:formatCode>
                <c:ptCount val="6"/>
                <c:pt idx="0">
                  <c:v>180</c:v>
                </c:pt>
                <c:pt idx="1">
                  <c:v>505</c:v>
                </c:pt>
                <c:pt idx="2">
                  <c:v>740</c:v>
                </c:pt>
                <c:pt idx="3">
                  <c:v>930</c:v>
                </c:pt>
                <c:pt idx="4">
                  <c:v>1060</c:v>
                </c:pt>
                <c:pt idx="5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355024"/>
        <c:axId val="535410032"/>
      </c:barChart>
      <c:catAx>
        <c:axId val="33835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0032"/>
        <c:crosses val="autoZero"/>
        <c:auto val="1"/>
        <c:lblAlgn val="ctr"/>
        <c:lblOffset val="100"/>
        <c:noMultiLvlLbl val="0"/>
      </c:catAx>
      <c:valAx>
        <c:axId val="5354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5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1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4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8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1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E543-7D60-4530-9D3E-0D44CACD026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BED8-AF02-4AB9-9390-7758BE87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449" y="376519"/>
            <a:ext cx="9144000" cy="202243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尊孔独中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吴明</a:t>
            </a:r>
            <a:r>
              <a:rPr lang="zh-CN" altLang="en-US" dirty="0" smtClean="0"/>
              <a:t>槟校长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369" y="2603351"/>
            <a:ext cx="10424160" cy="1420009"/>
          </a:xfrm>
          <a:ln w="123825">
            <a:solidFill>
              <a:schemeClr val="tx1"/>
            </a:solidFill>
          </a:ln>
        </p:spPr>
        <p:txBody>
          <a:bodyPr tIns="274320">
            <a:noAutofit/>
          </a:bodyPr>
          <a:lstStyle/>
          <a:p>
            <a:r>
              <a:rPr lang="en-US" sz="8000" b="1" dirty="0" smtClean="0"/>
              <a:t>19</a:t>
            </a:r>
            <a:r>
              <a:rPr lang="zh-CN" altLang="en-US" sz="8000" b="1" dirty="0" smtClean="0"/>
              <a:t>年掌校的心路历程</a:t>
            </a:r>
            <a:endParaRPr lang="en-US" altLang="zh-CN" sz="8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14050" y="4279768"/>
            <a:ext cx="8527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1999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-2012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	</a:t>
            </a:r>
            <a:r>
              <a:rPr lang="zh-CN" altLang="en-US" sz="2800" dirty="0" smtClean="0"/>
              <a:t>安顺三民独中</a:t>
            </a:r>
            <a:r>
              <a:rPr lang="en-US" altLang="zh-CN" sz="2800" dirty="0" smtClean="0"/>
              <a:t>	177-680</a:t>
            </a:r>
            <a:r>
              <a:rPr lang="zh-CN" altLang="en-US" sz="2800" dirty="0" smtClean="0"/>
              <a:t>学生</a:t>
            </a:r>
            <a:endParaRPr lang="en-US" altLang="zh-CN" sz="2800" dirty="0" smtClean="0"/>
          </a:p>
          <a:p>
            <a:r>
              <a:rPr lang="en-US" sz="2800" dirty="0" smtClean="0"/>
              <a:t>2013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-2017</a:t>
            </a:r>
            <a:r>
              <a:rPr lang="zh-CN" altLang="en-US" sz="2800" dirty="0" smtClean="0"/>
              <a:t>年  </a:t>
            </a:r>
            <a:r>
              <a:rPr lang="en-US" altLang="zh-CN" sz="2800" dirty="0" smtClean="0"/>
              <a:t>	</a:t>
            </a:r>
            <a:r>
              <a:rPr lang="zh-CN" altLang="en-US" sz="2800" dirty="0" smtClean="0"/>
              <a:t>太平华联独中</a:t>
            </a:r>
            <a:r>
              <a:rPr lang="en-US" altLang="zh-CN" sz="2800" dirty="0" smtClean="0"/>
              <a:t>	180-1200</a:t>
            </a:r>
            <a:r>
              <a:rPr lang="zh-CN" altLang="en-US" sz="2800" dirty="0" smtClean="0"/>
              <a:t>学生</a:t>
            </a:r>
            <a:endParaRPr lang="en-US" altLang="zh-CN" sz="2800" dirty="0" smtClean="0"/>
          </a:p>
          <a:p>
            <a:r>
              <a:rPr lang="en-US" sz="2800" dirty="0" smtClean="0"/>
              <a:t>2017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12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日</a:t>
            </a:r>
            <a:r>
              <a:rPr lang="en-US" altLang="zh-CN" sz="2800" dirty="0" smtClean="0"/>
              <a:t>-	</a:t>
            </a:r>
            <a:r>
              <a:rPr lang="zh-CN" altLang="en-US" sz="2800" dirty="0" smtClean="0"/>
              <a:t>吉隆坡尊孔独中</a:t>
            </a:r>
            <a:r>
              <a:rPr lang="en-US" altLang="zh-CN" sz="2800" dirty="0" smtClean="0"/>
              <a:t>	2250</a:t>
            </a:r>
            <a:r>
              <a:rPr lang="zh-CN" altLang="en-US" sz="2800" dirty="0" smtClean="0"/>
              <a:t>学生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b="4979"/>
          <a:stretch/>
        </p:blipFill>
        <p:spPr>
          <a:xfrm>
            <a:off x="8969188" y="0"/>
            <a:ext cx="3222812" cy="23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7" y="1248817"/>
            <a:ext cx="5446060" cy="80682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 smtClean="0"/>
              <a:t>吞下委屈，喂大格局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858" y="232242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与各位同道同勉之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6858" y="2475425"/>
            <a:ext cx="11618260" cy="86308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生命只有走出来的精彩，没有等待出来的辉煌！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6858" y="3758297"/>
            <a:ext cx="11618259" cy="7694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不要失去信心，只要</a:t>
            </a:r>
            <a:r>
              <a:rPr kumimoji="0" lang="zh-CN" alt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坚持</a:t>
            </a:r>
            <a:r>
              <a:rPr kumimoji="0" lang="en-US" altLang="en-US" sz="4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不懈，就终会有成果</a:t>
            </a:r>
            <a:endParaRPr kumimoji="0" lang="en-US" altLang="en-US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06" y="-39347"/>
            <a:ext cx="3684494" cy="195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857" y="5020104"/>
            <a:ext cx="11618260" cy="132343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262626"/>
                </a:solidFill>
                <a:highlight>
                  <a:srgbClr val="FFFFFF"/>
                </a:highlight>
                <a:latin typeface="+mn-ea"/>
              </a:rPr>
              <a:t>师资最重要，是因为要把学校办好，师资</a:t>
            </a:r>
            <a:r>
              <a:rPr lang="zh-CN" altLang="en-US" sz="4000" b="1" dirty="0" smtClean="0">
                <a:solidFill>
                  <a:srgbClr val="262626"/>
                </a:solidFill>
                <a:highlight>
                  <a:srgbClr val="FFFFFF"/>
                </a:highlight>
                <a:latin typeface="+mn-ea"/>
              </a:rPr>
              <a:t>是最关键学校</a:t>
            </a:r>
            <a:r>
              <a:rPr lang="zh-CN" altLang="en-US" sz="4000" b="1" dirty="0">
                <a:solidFill>
                  <a:srgbClr val="262626"/>
                </a:solidFill>
                <a:highlight>
                  <a:srgbClr val="FFFFFF"/>
                </a:highlight>
                <a:latin typeface="+mn-ea"/>
              </a:rPr>
              <a:t>办好了</a:t>
            </a:r>
            <a:r>
              <a:rPr lang="zh-CN" altLang="en-US" sz="4000" b="1" dirty="0" smtClean="0">
                <a:solidFill>
                  <a:srgbClr val="262626"/>
                </a:solidFill>
                <a:highlight>
                  <a:srgbClr val="FFFFFF"/>
                </a:highlight>
                <a:latin typeface="+mn-ea"/>
              </a:rPr>
              <a:t>，教学做好了，就会有很多学生报读。</a:t>
            </a:r>
            <a:endParaRPr lang="en-US" sz="4000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678" y="54971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2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672" y="0"/>
            <a:ext cx="8330901" cy="1325563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安顺三民独中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08"/>
            <a:ext cx="12098931" cy="5413392"/>
          </a:xfrm>
        </p:spPr>
      </p:pic>
      <p:sp>
        <p:nvSpPr>
          <p:cNvPr id="3" name="Rectangle 2"/>
          <p:cNvSpPr/>
          <p:nvPr/>
        </p:nvSpPr>
        <p:spPr>
          <a:xfrm>
            <a:off x="946672" y="1075276"/>
            <a:ext cx="573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吴明槟</a:t>
            </a:r>
            <a:r>
              <a:rPr lang="zh-CN" altLang="en-US" dirty="0" smtClean="0"/>
              <a:t>校长：</a:t>
            </a:r>
            <a:r>
              <a:rPr lang="en-US" altLang="zh-CN" dirty="0" smtClean="0"/>
              <a:t>1999</a:t>
            </a:r>
            <a:r>
              <a:rPr lang="zh-CN" altLang="en-US" dirty="0" smtClean="0"/>
              <a:t>年至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年于安顺三民独立中学掌校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405833"/>
              </p:ext>
            </p:extLst>
          </p:nvPr>
        </p:nvGraphicFramePr>
        <p:xfrm>
          <a:off x="7476563" y="24118"/>
          <a:ext cx="3917577" cy="210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04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471"/>
            <a:ext cx="10515600" cy="4899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 smtClean="0"/>
              <a:t>年轻（</a:t>
            </a:r>
            <a:r>
              <a:rPr lang="en-US" altLang="zh-CN" sz="3600" dirty="0" smtClean="0"/>
              <a:t>33</a:t>
            </a:r>
            <a:r>
              <a:rPr lang="zh-CN" altLang="en-US" sz="3600" dirty="0" smtClean="0"/>
              <a:t>岁当校长）、无掌校经验。</a:t>
            </a:r>
            <a:endParaRPr lang="en-US" altLang="zh-CN" sz="3600" dirty="0" smtClean="0"/>
          </a:p>
          <a:p>
            <a:pPr>
              <a:lnSpc>
                <a:spcPct val="100000"/>
              </a:lnSpc>
            </a:pPr>
            <a:r>
              <a:rPr lang="zh-CN" altLang="en-US" sz="3600" dirty="0" smtClean="0"/>
              <a:t>开始学校风品不佳，收生不容易，教师流动性高。</a:t>
            </a:r>
            <a:endParaRPr lang="en-US" altLang="zh-CN" sz="3600" dirty="0" smtClean="0"/>
          </a:p>
          <a:p>
            <a:pPr>
              <a:lnSpc>
                <a:spcPct val="100000"/>
              </a:lnSpc>
            </a:pPr>
            <a:r>
              <a:rPr lang="zh-CN" altLang="en-US" sz="3600" dirty="0" smtClean="0"/>
              <a:t>设备差、师资不佳。</a:t>
            </a:r>
            <a:endParaRPr lang="en-US" altLang="zh-CN" sz="3600" dirty="0" smtClean="0"/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838200" y="305693"/>
            <a:ext cx="10659035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1999</a:t>
            </a:r>
            <a:r>
              <a:rPr lang="zh-CN" altLang="en-US" sz="3600" dirty="0" smtClean="0"/>
              <a:t>年</a:t>
            </a:r>
            <a:r>
              <a:rPr lang="en-US" altLang="zh-CN" sz="3600" dirty="0" smtClean="0"/>
              <a:t>-2012</a:t>
            </a:r>
            <a:r>
              <a:rPr lang="zh-CN" altLang="en-US" sz="3600" dirty="0" smtClean="0"/>
              <a:t>年</a:t>
            </a:r>
            <a:r>
              <a:rPr lang="en-US" altLang="zh-CN" sz="3600" dirty="0" smtClean="0"/>
              <a:t>	</a:t>
            </a:r>
            <a:r>
              <a:rPr lang="zh-CN" altLang="en-US" sz="3600" dirty="0" smtClean="0"/>
              <a:t>安顺三民独中</a:t>
            </a:r>
            <a:r>
              <a:rPr lang="en-US" altLang="zh-CN" sz="3600" dirty="0" smtClean="0"/>
              <a:t>	177-680</a:t>
            </a:r>
            <a:r>
              <a:rPr lang="zh-CN" altLang="en-US" sz="3600" dirty="0" smtClean="0"/>
              <a:t>学生</a:t>
            </a:r>
            <a:endParaRPr lang="en-US" altLang="zh-CN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73075" y="3380125"/>
            <a:ext cx="916148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全体老师通力合作，每一位老师把每一位学生带好。         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学生就是学校的最好广告</a:t>
            </a:r>
            <a:endParaRPr lang="en-US" altLang="zh-CN" sz="2000" dirty="0" smtClean="0"/>
          </a:p>
          <a:p>
            <a:endParaRPr lang="en-US" sz="2000" dirty="0"/>
          </a:p>
          <a:p>
            <a:r>
              <a:rPr lang="zh-CN" altLang="en-US" sz="2000" dirty="0" smtClean="0"/>
              <a:t>逐步改善学校设备</a:t>
            </a:r>
            <a:endParaRPr lang="en-US" altLang="zh-CN" sz="2000" dirty="0" smtClean="0"/>
          </a:p>
          <a:p>
            <a:endParaRPr lang="en-US" sz="2000" dirty="0" smtClean="0"/>
          </a:p>
          <a:p>
            <a:r>
              <a:rPr lang="zh-CN" altLang="en-US" sz="2000" dirty="0" smtClean="0"/>
              <a:t>逐步提高教师薪金待遇、专业津贴、鼓励老师报读教专课程、校本培训教师等。</a:t>
            </a:r>
            <a:endParaRPr lang="en-US" altLang="zh-CN" sz="2000" dirty="0" smtClean="0"/>
          </a:p>
          <a:p>
            <a:endParaRPr lang="en-US" sz="2000" dirty="0"/>
          </a:p>
          <a:p>
            <a:r>
              <a:rPr lang="zh-CN" altLang="en-US" sz="2000" dirty="0" smtClean="0"/>
              <a:t>积极推动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项体育运动及联课活动，鼓励学生多方面学习及开发学生的天赋。</a:t>
            </a:r>
            <a:endParaRPr lang="en-US" altLang="zh-CN" sz="2000" dirty="0" smtClean="0"/>
          </a:p>
          <a:p>
            <a:endParaRPr lang="en-US" sz="2000" dirty="0"/>
          </a:p>
          <a:p>
            <a:r>
              <a:rPr lang="zh-CN" altLang="en-US" sz="2000" dirty="0" smtClean="0"/>
              <a:t>成立许多奖学金、助学金、进步奖等带动学生积极学习。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01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25" t="23553" r="50052" b="7428"/>
          <a:stretch/>
        </p:blipFill>
        <p:spPr>
          <a:xfrm rot="21400779">
            <a:off x="6027869" y="-269493"/>
            <a:ext cx="6422315" cy="5916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223" t="33505" r="5346" b="14831"/>
          <a:stretch/>
        </p:blipFill>
        <p:spPr>
          <a:xfrm>
            <a:off x="1" y="3560781"/>
            <a:ext cx="9234386" cy="3297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301" y="122249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太平华联独中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56165"/>
              </p:ext>
            </p:extLst>
          </p:nvPr>
        </p:nvGraphicFramePr>
        <p:xfrm>
          <a:off x="637877" y="1137912"/>
          <a:ext cx="4256852" cy="234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5776855" y="228475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吴明槟</a:t>
            </a:r>
            <a:r>
              <a:rPr lang="zh-CN" altLang="en-US" dirty="0" smtClean="0"/>
              <a:t>校长：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日开始</a:t>
            </a:r>
            <a:endParaRPr lang="en-US" altLang="zh-CN" dirty="0" smtClean="0"/>
          </a:p>
          <a:p>
            <a:r>
              <a:rPr lang="zh-CN" altLang="en-US" dirty="0" smtClean="0"/>
              <a:t>                         于太平华联中学掌校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1071"/>
            <a:ext cx="10515600" cy="505609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大事改革：全面提升学校各项设施、广招优秀老师加入并确保师资充足、积极宣传广招学生。</a:t>
            </a:r>
            <a:endParaRPr lang="en-US" altLang="zh-CN" sz="3600" dirty="0" smtClean="0"/>
          </a:p>
          <a:p>
            <a:r>
              <a:rPr lang="zh-CN" altLang="en-US" sz="3600" dirty="0" smtClean="0"/>
              <a:t>严谨管理校务、设立许多新联课学会</a:t>
            </a:r>
            <a:endParaRPr lang="en-US" altLang="zh-CN" sz="3600" dirty="0" smtClean="0"/>
          </a:p>
          <a:p>
            <a:pPr>
              <a:lnSpc>
                <a:spcPct val="100000"/>
              </a:lnSpc>
            </a:pPr>
            <a:r>
              <a:rPr lang="zh-CN" altLang="en-US" sz="3600" dirty="0" smtClean="0"/>
              <a:t>设立许多奖励金、助学金（认养计划）吸引优秀生入学</a:t>
            </a:r>
            <a:endParaRPr lang="en-US" altLang="zh-CN" sz="3600" dirty="0" smtClean="0"/>
          </a:p>
          <a:p>
            <a:r>
              <a:rPr lang="zh-CN" altLang="en-US" sz="3600" dirty="0" smtClean="0"/>
              <a:t>教学：以成功教育理念融入教学活动和管理中。</a:t>
            </a:r>
            <a:endParaRPr lang="en-US" altLang="zh-CN" sz="3600" dirty="0" smtClean="0"/>
          </a:p>
          <a:p>
            <a:r>
              <a:rPr lang="zh-CN" altLang="en-US" sz="3600" dirty="0" smtClean="0"/>
              <a:t>学术：增设许多奖学金及进步奖</a:t>
            </a:r>
            <a:endParaRPr lang="en-US" altLang="zh-CN" sz="3600" dirty="0" smtClean="0"/>
          </a:p>
          <a:p>
            <a:r>
              <a:rPr lang="zh-CN" altLang="en-US" sz="3600" dirty="0" smtClean="0"/>
              <a:t>团队合作：人心不齐是学校最大损耗</a:t>
            </a:r>
            <a:endParaRPr lang="en-US" altLang="zh-CN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47569" y="324651"/>
            <a:ext cx="7271274" cy="126188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2012</a:t>
            </a:r>
            <a:r>
              <a:rPr lang="zh-CN" altLang="en-US" sz="3600" dirty="0" smtClean="0"/>
              <a:t>年</a:t>
            </a:r>
            <a:r>
              <a:rPr lang="en-US" altLang="zh-CN" sz="3600" dirty="0" smtClean="0"/>
              <a:t>12</a:t>
            </a:r>
            <a:r>
              <a:rPr lang="zh-CN" altLang="en-US" sz="3600" dirty="0" smtClean="0"/>
              <a:t>月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日  </a:t>
            </a:r>
            <a:r>
              <a:rPr lang="en-US" altLang="zh-CN" sz="3600" dirty="0" smtClean="0"/>
              <a:t>-   2017</a:t>
            </a:r>
            <a:r>
              <a:rPr lang="zh-CN" altLang="en-US" sz="3600" dirty="0" smtClean="0"/>
              <a:t>年</a:t>
            </a:r>
            <a:r>
              <a:rPr lang="en-US" altLang="zh-CN" sz="3600" dirty="0" smtClean="0"/>
              <a:t>11</a:t>
            </a:r>
            <a:r>
              <a:rPr lang="zh-CN" altLang="en-US" sz="3600" dirty="0" smtClean="0"/>
              <a:t>月</a:t>
            </a:r>
            <a:r>
              <a:rPr lang="en-US" altLang="zh-CN" sz="3600" dirty="0" smtClean="0"/>
              <a:t>30</a:t>
            </a:r>
            <a:r>
              <a:rPr lang="zh-CN" altLang="en-US" sz="3600" dirty="0" smtClean="0"/>
              <a:t>日 </a:t>
            </a:r>
            <a:endParaRPr lang="en-US" altLang="zh-CN" sz="3600" dirty="0" smtClean="0"/>
          </a:p>
          <a:p>
            <a:r>
              <a:rPr lang="zh-CN" altLang="en-US" sz="4000" dirty="0" smtClean="0"/>
              <a:t>太平华联独中  </a:t>
            </a:r>
            <a:r>
              <a:rPr lang="en-US" altLang="zh-CN" sz="4000" dirty="0" smtClean="0"/>
              <a:t>	180-1200</a:t>
            </a:r>
            <a:r>
              <a:rPr lang="zh-CN" altLang="en-US" sz="4000" dirty="0" smtClean="0"/>
              <a:t>学生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31193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437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408">
            <a:off x="858768" y="656618"/>
            <a:ext cx="7118182" cy="4393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full name_r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11" y="5051760"/>
            <a:ext cx="4717049" cy="85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4894" y="6090621"/>
            <a:ext cx="47244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ZhunYuan-M02S" pitchFamily="65" charset="-122"/>
                <a:ea typeface="FZZhunYuan-M02S" pitchFamily="65" charset="-122"/>
                <a:cs typeface="Heiti SC Light"/>
              </a:rPr>
              <a:t>Confucian Private Secondary School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FZZhunYuan-M02S" pitchFamily="65" charset="-122"/>
              <a:ea typeface="FZZhunYuan-M02S" pitchFamily="65" charset="-122"/>
              <a:cs typeface="Heiti SC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154" y="5909010"/>
            <a:ext cx="4277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吴明槟</a:t>
            </a:r>
            <a:r>
              <a:rPr lang="zh-CN" altLang="en-US" dirty="0" smtClean="0"/>
              <a:t>校长：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5</a:t>
            </a:r>
            <a:r>
              <a:rPr lang="zh-CN" altLang="en-US" dirty="0" smtClean="0"/>
              <a:t>日开始</a:t>
            </a:r>
            <a:endParaRPr lang="en-US" altLang="zh-CN" dirty="0" smtClean="0"/>
          </a:p>
          <a:p>
            <a:r>
              <a:rPr lang="zh-CN" altLang="en-US" dirty="0" smtClean="0"/>
              <a:t>                         于吉隆坡尊孔独立中学掌校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73235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CN" altLang="en-US" sz="4400" dirty="0" smtClean="0"/>
              <a:t>学校办学方针及理念明确，行政管理上轨道，行政主任能力佳，师资稳定。</a:t>
            </a:r>
            <a:endParaRPr lang="en-US" altLang="zh-CN" sz="4400" dirty="0" smtClean="0"/>
          </a:p>
          <a:p>
            <a:pPr>
              <a:lnSpc>
                <a:spcPct val="100000"/>
              </a:lnSpc>
            </a:pPr>
            <a:r>
              <a:rPr lang="zh-CN" altLang="en-US" sz="4400" dirty="0" smtClean="0"/>
              <a:t>主要任务是进一步提升学术及各项表现。</a:t>
            </a:r>
            <a:endParaRPr lang="en-US" altLang="zh-CN" sz="4400" dirty="0" smtClean="0"/>
          </a:p>
          <a:p>
            <a:pPr>
              <a:lnSpc>
                <a:spcPct val="100000"/>
              </a:lnSpc>
            </a:pPr>
            <a:r>
              <a:rPr lang="zh-CN" altLang="en-US" sz="4400" dirty="0" smtClean="0"/>
              <a:t>学校目前正在兴建一</a:t>
            </a:r>
            <a:r>
              <a:rPr lang="zh-CN" altLang="en-US" sz="4400" dirty="0"/>
              <a:t>栋</a:t>
            </a:r>
            <a:r>
              <a:rPr lang="en-US" altLang="zh-CN" sz="4400" dirty="0" smtClean="0"/>
              <a:t>15</a:t>
            </a:r>
            <a:r>
              <a:rPr lang="zh-CN" altLang="en-US" sz="4400" dirty="0" smtClean="0"/>
              <a:t>层综合教学大楼以容纳更多学子入学。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041698" y="373161"/>
            <a:ext cx="9769737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2017</a:t>
            </a:r>
            <a:r>
              <a:rPr lang="zh-CN" altLang="en-US" sz="3600" dirty="0" smtClean="0"/>
              <a:t>年</a:t>
            </a:r>
            <a:r>
              <a:rPr lang="en-US" altLang="zh-CN" sz="3600" dirty="0" smtClean="0"/>
              <a:t>12</a:t>
            </a:r>
            <a:r>
              <a:rPr lang="zh-CN" altLang="en-US" sz="3600" dirty="0" smtClean="0"/>
              <a:t>月</a:t>
            </a:r>
            <a:r>
              <a:rPr lang="en-US" altLang="zh-CN" sz="3600" dirty="0" smtClean="0"/>
              <a:t>5</a:t>
            </a:r>
            <a:r>
              <a:rPr lang="zh-CN" altLang="en-US" sz="3600" dirty="0" smtClean="0"/>
              <a:t>日</a:t>
            </a:r>
            <a:r>
              <a:rPr lang="en-US" altLang="zh-CN" sz="3600" dirty="0" smtClean="0"/>
              <a:t>-	</a:t>
            </a:r>
            <a:r>
              <a:rPr lang="zh-CN" altLang="en-US" sz="3600" dirty="0" smtClean="0"/>
              <a:t>吉隆坡尊孔独中</a:t>
            </a:r>
            <a:r>
              <a:rPr lang="en-US" altLang="zh-CN" sz="3600" dirty="0" smtClean="0"/>
              <a:t>	2250</a:t>
            </a:r>
            <a:r>
              <a:rPr lang="zh-CN" altLang="en-US" sz="3600" dirty="0" smtClean="0"/>
              <a:t>学生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20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885"/>
            <a:ext cx="10515600" cy="979115"/>
          </a:xfrm>
        </p:spPr>
        <p:txBody>
          <a:bodyPr/>
          <a:lstStyle/>
          <a:p>
            <a:r>
              <a:rPr lang="zh-CN" altLang="en-US" dirty="0" smtClean="0"/>
              <a:t>办学：学校要办得有成绩有成效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43000"/>
            <a:ext cx="11156577" cy="46977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90%</a:t>
            </a:r>
            <a:r>
              <a:rPr lang="zh-CN" altLang="en-US" dirty="0" smtClean="0"/>
              <a:t>：四机构（董事、教师、学生及家长）同心协力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10%</a:t>
            </a:r>
            <a:r>
              <a:rPr lang="zh-CN" altLang="en-US" dirty="0" smtClean="0"/>
              <a:t>：校长的领导个人领导魅力及能力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zh-CN" altLang="en-US" dirty="0" smtClean="0"/>
              <a:t>校长需要有正确的办学理念、中心思想非常重要，</a:t>
            </a:r>
            <a:r>
              <a:rPr lang="zh-CN" altLang="en-US" dirty="0"/>
              <a:t>校长</a:t>
            </a:r>
            <a:r>
              <a:rPr lang="zh-CN" altLang="en-US" dirty="0" smtClean="0"/>
              <a:t>需具有一定的权利。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zh-CN" altLang="en-US" dirty="0"/>
              <a:t>办</a:t>
            </a:r>
            <a:r>
              <a:rPr lang="zh-CN" altLang="en-US" dirty="0" smtClean="0"/>
              <a:t>好学校的关键是教师的素质、促进教师专业发展尤为重要。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zh-CN" altLang="en-US" dirty="0" smtClean="0"/>
              <a:t>好学校：需有质量、有效能、有人道。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zh-CN" altLang="en-US" dirty="0" smtClean="0"/>
              <a:t>质量：教职员的目标和追求与管理者不一致，质量就会降低。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zh-CN" altLang="en-US" dirty="0" smtClean="0"/>
              <a:t>效能</a:t>
            </a:r>
            <a:r>
              <a:rPr lang="en-US" altLang="zh-CN" dirty="0" smtClean="0"/>
              <a:t>=</a:t>
            </a:r>
            <a:r>
              <a:rPr lang="zh-CN" altLang="en-US" dirty="0" smtClean="0"/>
              <a:t>质量</a:t>
            </a:r>
            <a:r>
              <a:rPr lang="en-US" altLang="zh-CN" dirty="0" smtClean="0"/>
              <a:t>/</a:t>
            </a:r>
            <a:r>
              <a:rPr lang="zh-CN" altLang="en-US" dirty="0" smtClean="0"/>
              <a:t>投入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zh-CN" altLang="en-US" dirty="0" smtClean="0"/>
              <a:t>人道：为学生的人生幸福而尽力，为学生们未来谋福利，更要关怀此刻的、当下的幸福和感受，并尊重每个人，连同教师在内的每个人的幸福。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8529" y="6042492"/>
            <a:ext cx="10341293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校长主要工作目标：提高学校效能，努力使教职员工目标更靠近学校目标。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16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要办好学校还有几点提醒！！！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学校的基本教学硬体建设、师资必须先搞好！</a:t>
            </a:r>
            <a:endParaRPr lang="en-US" altLang="zh-CN" sz="3600" dirty="0" smtClean="0"/>
          </a:p>
          <a:p>
            <a:r>
              <a:rPr lang="zh-CN" altLang="en-US" sz="3600" dirty="0" smtClean="0"/>
              <a:t>宣传（如广告，好的广告有好效果）</a:t>
            </a:r>
            <a:endParaRPr lang="en-US" altLang="zh-CN" sz="3600" dirty="0" smtClean="0"/>
          </a:p>
          <a:p>
            <a:r>
              <a:rPr lang="zh-CN" altLang="en-US" sz="3600" dirty="0" smtClean="0"/>
              <a:t>包装（人</a:t>
            </a:r>
            <a:r>
              <a:rPr lang="zh-CN" altLang="en-US" sz="3600" dirty="0"/>
              <a:t>靠</a:t>
            </a:r>
            <a:r>
              <a:rPr lang="zh-CN" altLang="en-US" sz="3600" dirty="0" smtClean="0"/>
              <a:t>衣装、佛</a:t>
            </a:r>
            <a:r>
              <a:rPr lang="zh-CN" altLang="en-US" sz="3600" dirty="0"/>
              <a:t>靠金装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  <a:p>
            <a:r>
              <a:rPr lang="zh-CN" altLang="en-US" sz="3600" dirty="0" smtClean="0"/>
              <a:t>用心认真对待学校每一教育事务</a:t>
            </a:r>
            <a:endParaRPr lang="en-US" altLang="zh-CN" sz="3600" dirty="0" smtClean="0"/>
          </a:p>
          <a:p>
            <a:r>
              <a:rPr lang="zh-CN" altLang="en-US" sz="3600" dirty="0" smtClean="0"/>
              <a:t>学校定位、方向和当地环境配合有利发展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637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658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FZZhunYuan-M02S</vt:lpstr>
      <vt:lpstr>Heiti SC Light</vt:lpstr>
      <vt:lpstr>SimSun</vt:lpstr>
      <vt:lpstr>SimSun</vt:lpstr>
      <vt:lpstr>Arial</vt:lpstr>
      <vt:lpstr>Calibri</vt:lpstr>
      <vt:lpstr>Calibri Light</vt:lpstr>
      <vt:lpstr>Office Theme</vt:lpstr>
      <vt:lpstr>尊孔独中 吴明槟校长</vt:lpstr>
      <vt:lpstr>安顺三民独中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办学：学校要办得有成绩有成效</vt:lpstr>
      <vt:lpstr>要办好学校还有几点提醒！！！</vt:lpstr>
      <vt:lpstr>吞下委屈，喂大格局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尊孔独中 吴明槟校长</dc:title>
  <dc:creator>User</dc:creator>
  <cp:lastModifiedBy>User</cp:lastModifiedBy>
  <cp:revision>95</cp:revision>
  <dcterms:created xsi:type="dcterms:W3CDTF">2018-06-30T02:01:38Z</dcterms:created>
  <dcterms:modified xsi:type="dcterms:W3CDTF">2018-10-12T23:44:28Z</dcterms:modified>
</cp:coreProperties>
</file>