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03"/>
  </p:notesMasterIdLst>
  <p:sldIdLst>
    <p:sldId id="256" r:id="rId3"/>
    <p:sldId id="387" r:id="rId4"/>
    <p:sldId id="286" r:id="rId5"/>
    <p:sldId id="389" r:id="rId6"/>
    <p:sldId id="390" r:id="rId7"/>
    <p:sldId id="391" r:id="rId8"/>
    <p:sldId id="392" r:id="rId9"/>
    <p:sldId id="393" r:id="rId10"/>
    <p:sldId id="293" r:id="rId11"/>
    <p:sldId id="287" r:id="rId12"/>
    <p:sldId id="290" r:id="rId13"/>
    <p:sldId id="327" r:id="rId14"/>
    <p:sldId id="291" r:id="rId15"/>
    <p:sldId id="294" r:id="rId16"/>
    <p:sldId id="314" r:id="rId17"/>
    <p:sldId id="316" r:id="rId18"/>
    <p:sldId id="321" r:id="rId19"/>
    <p:sldId id="322" r:id="rId20"/>
    <p:sldId id="324" r:id="rId21"/>
    <p:sldId id="323" r:id="rId22"/>
    <p:sldId id="326" r:id="rId23"/>
    <p:sldId id="318" r:id="rId24"/>
    <p:sldId id="325" r:id="rId25"/>
    <p:sldId id="298" r:id="rId26"/>
    <p:sldId id="295" r:id="rId27"/>
    <p:sldId id="302" r:id="rId28"/>
    <p:sldId id="297" r:id="rId29"/>
    <p:sldId id="303" r:id="rId30"/>
    <p:sldId id="304" r:id="rId31"/>
    <p:sldId id="305" r:id="rId32"/>
    <p:sldId id="306" r:id="rId33"/>
    <p:sldId id="328" r:id="rId34"/>
    <p:sldId id="299" r:id="rId35"/>
    <p:sldId id="292" r:id="rId36"/>
    <p:sldId id="300" r:id="rId37"/>
    <p:sldId id="301" r:id="rId38"/>
    <p:sldId id="312" r:id="rId39"/>
    <p:sldId id="379" r:id="rId40"/>
    <p:sldId id="310" r:id="rId41"/>
    <p:sldId id="313" r:id="rId42"/>
    <p:sldId id="309" r:id="rId43"/>
    <p:sldId id="307" r:id="rId44"/>
    <p:sldId id="308" r:id="rId45"/>
    <p:sldId id="311" r:id="rId46"/>
    <p:sldId id="329" r:id="rId47"/>
    <p:sldId id="330" r:id="rId48"/>
    <p:sldId id="333" r:id="rId49"/>
    <p:sldId id="331" r:id="rId50"/>
    <p:sldId id="332" r:id="rId51"/>
    <p:sldId id="334" r:id="rId52"/>
    <p:sldId id="356" r:id="rId53"/>
    <p:sldId id="336" r:id="rId54"/>
    <p:sldId id="338" r:id="rId55"/>
    <p:sldId id="339" r:id="rId56"/>
    <p:sldId id="340" r:id="rId57"/>
    <p:sldId id="341" r:id="rId58"/>
    <p:sldId id="342" r:id="rId59"/>
    <p:sldId id="343" r:id="rId60"/>
    <p:sldId id="344" r:id="rId61"/>
    <p:sldId id="345" r:id="rId62"/>
    <p:sldId id="346" r:id="rId63"/>
    <p:sldId id="347" r:id="rId64"/>
    <p:sldId id="353" r:id="rId65"/>
    <p:sldId id="354" r:id="rId66"/>
    <p:sldId id="355" r:id="rId67"/>
    <p:sldId id="352" r:id="rId68"/>
    <p:sldId id="394" r:id="rId69"/>
    <p:sldId id="404" r:id="rId70"/>
    <p:sldId id="405" r:id="rId71"/>
    <p:sldId id="358" r:id="rId72"/>
    <p:sldId id="349" r:id="rId73"/>
    <p:sldId id="350" r:id="rId74"/>
    <p:sldId id="351" r:id="rId75"/>
    <p:sldId id="402" r:id="rId76"/>
    <p:sldId id="403" r:id="rId77"/>
    <p:sldId id="362" r:id="rId78"/>
    <p:sldId id="359" r:id="rId79"/>
    <p:sldId id="363" r:id="rId80"/>
    <p:sldId id="365" r:id="rId81"/>
    <p:sldId id="364" r:id="rId82"/>
    <p:sldId id="367" r:id="rId83"/>
    <p:sldId id="396" r:id="rId84"/>
    <p:sldId id="368" r:id="rId85"/>
    <p:sldId id="373" r:id="rId86"/>
    <p:sldId id="375" r:id="rId87"/>
    <p:sldId id="370" r:id="rId88"/>
    <p:sldId id="371" r:id="rId89"/>
    <p:sldId id="398" r:id="rId90"/>
    <p:sldId id="377" r:id="rId91"/>
    <p:sldId id="380" r:id="rId92"/>
    <p:sldId id="369" r:id="rId93"/>
    <p:sldId id="376" r:id="rId94"/>
    <p:sldId id="399" r:id="rId95"/>
    <p:sldId id="400" r:id="rId96"/>
    <p:sldId id="382" r:id="rId97"/>
    <p:sldId id="395" r:id="rId98"/>
    <p:sldId id="282" r:id="rId99"/>
    <p:sldId id="385" r:id="rId100"/>
    <p:sldId id="386" r:id="rId101"/>
    <p:sldId id="283" r:id="rId10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1276"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tableStyles" Target="tableStyle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MY"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5F1004-4BAC-446C-909F-D54C6E2F71B9}" type="datetimeFigureOut">
              <a:rPr lang="en-MY" smtClean="0"/>
              <a:pPr/>
              <a:t>20/11/2018</a:t>
            </a:fld>
            <a:endParaRPr lang="en-MY"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MY"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MY"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D81EB9-7B9B-43AC-8253-1BB1E54F088E}" type="slidenum">
              <a:rPr lang="en-MY" smtClean="0"/>
              <a:pPr/>
              <a:t>‹#›</a:t>
            </a:fld>
            <a:endParaRPr lang="en-MY" dirty="0"/>
          </a:p>
        </p:txBody>
      </p:sp>
    </p:spTree>
    <p:extLst>
      <p:ext uri="{BB962C8B-B14F-4D97-AF65-F5344CB8AC3E}">
        <p14:creationId xmlns:p14="http://schemas.microsoft.com/office/powerpoint/2010/main" val="4031924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75FD63-B78A-4F0A-923C-184BC7F142A6}" type="slidenum">
              <a:rPr lang="en-US" smtClean="0"/>
              <a:pPr/>
              <a:t>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39D81EB9-7B9B-43AC-8253-1BB1E54F088E}" type="slidenum">
              <a:rPr lang="en-MY" smtClean="0"/>
              <a:pPr/>
              <a:t>11</a:t>
            </a:fld>
            <a:endParaRPr lang="en-MY" dirty="0"/>
          </a:p>
        </p:txBody>
      </p:sp>
    </p:spTree>
    <p:extLst>
      <p:ext uri="{BB962C8B-B14F-4D97-AF65-F5344CB8AC3E}">
        <p14:creationId xmlns:p14="http://schemas.microsoft.com/office/powerpoint/2010/main" val="992370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39D81EB9-7B9B-43AC-8253-1BB1E54F088E}" type="slidenum">
              <a:rPr lang="en-MY" smtClean="0"/>
              <a:pPr/>
              <a:t>12</a:t>
            </a:fld>
            <a:endParaRPr lang="en-MY" dirty="0"/>
          </a:p>
        </p:txBody>
      </p:sp>
    </p:spTree>
    <p:extLst>
      <p:ext uri="{BB962C8B-B14F-4D97-AF65-F5344CB8AC3E}">
        <p14:creationId xmlns:p14="http://schemas.microsoft.com/office/powerpoint/2010/main" val="4128047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MY" dirty="0"/>
          </a:p>
        </p:txBody>
      </p:sp>
      <p:sp>
        <p:nvSpPr>
          <p:cNvPr id="4" name="Slide Number Placeholder 3"/>
          <p:cNvSpPr>
            <a:spLocks noGrp="1"/>
          </p:cNvSpPr>
          <p:nvPr>
            <p:ph type="sldNum" sz="quarter" idx="10"/>
          </p:nvPr>
        </p:nvSpPr>
        <p:spPr/>
        <p:txBody>
          <a:bodyPr/>
          <a:lstStyle/>
          <a:p>
            <a:fld id="{39D81EB9-7B9B-43AC-8253-1BB1E54F088E}" type="slidenum">
              <a:rPr lang="en-MY" smtClean="0"/>
              <a:pPr/>
              <a:t>38</a:t>
            </a:fld>
            <a:endParaRPr lang="en-MY"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39D81EB9-7B9B-43AC-8253-1BB1E54F088E}" type="slidenum">
              <a:rPr lang="en-MY" smtClean="0"/>
              <a:pPr/>
              <a:t>95</a:t>
            </a:fld>
            <a:endParaRPr lang="en-MY" dirty="0"/>
          </a:p>
        </p:txBody>
      </p:sp>
    </p:spTree>
    <p:extLst>
      <p:ext uri="{BB962C8B-B14F-4D97-AF65-F5344CB8AC3E}">
        <p14:creationId xmlns:p14="http://schemas.microsoft.com/office/powerpoint/2010/main" val="2952943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M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MY"/>
          </a:p>
        </p:txBody>
      </p:sp>
      <p:sp>
        <p:nvSpPr>
          <p:cNvPr id="4" name="Date Placeholder 3"/>
          <p:cNvSpPr>
            <a:spLocks noGrp="1"/>
          </p:cNvSpPr>
          <p:nvPr>
            <p:ph type="dt" sz="half" idx="10"/>
          </p:nvPr>
        </p:nvSpPr>
        <p:spPr/>
        <p:txBody>
          <a:bodyPr/>
          <a:lstStyle/>
          <a:p>
            <a:fld id="{40B0A463-0B6A-43B6-A366-6D6717EF57E9}" type="datetimeFigureOut">
              <a:rPr lang="en-MY" smtClean="0"/>
              <a:pPr/>
              <a:t>20/11/2018</a:t>
            </a:fld>
            <a:endParaRPr lang="en-MY" dirty="0"/>
          </a:p>
        </p:txBody>
      </p:sp>
      <p:sp>
        <p:nvSpPr>
          <p:cNvPr id="5" name="Footer Placeholder 4"/>
          <p:cNvSpPr>
            <a:spLocks noGrp="1"/>
          </p:cNvSpPr>
          <p:nvPr>
            <p:ph type="ftr" sz="quarter" idx="11"/>
          </p:nvPr>
        </p:nvSpPr>
        <p:spPr/>
        <p:txBody>
          <a:bodyPr/>
          <a:lstStyle/>
          <a:p>
            <a:endParaRPr lang="en-MY" dirty="0"/>
          </a:p>
        </p:txBody>
      </p:sp>
      <p:sp>
        <p:nvSpPr>
          <p:cNvPr id="6" name="Slide Number Placeholder 5"/>
          <p:cNvSpPr>
            <a:spLocks noGrp="1"/>
          </p:cNvSpPr>
          <p:nvPr>
            <p:ph type="sldNum" sz="quarter" idx="12"/>
          </p:nvPr>
        </p:nvSpPr>
        <p:spPr/>
        <p:txBody>
          <a:bodyPr/>
          <a:lstStyle/>
          <a:p>
            <a:fld id="{21D98248-276A-4EE1-9B2D-217D81EC6509}" type="slidenum">
              <a:rPr lang="en-MY" smtClean="0"/>
              <a:pPr/>
              <a:t>‹#›</a:t>
            </a:fld>
            <a:endParaRPr lang="en-MY"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fld id="{40B0A463-0B6A-43B6-A366-6D6717EF57E9}" type="datetimeFigureOut">
              <a:rPr lang="en-MY" smtClean="0"/>
              <a:pPr/>
              <a:t>20/11/2018</a:t>
            </a:fld>
            <a:endParaRPr lang="en-MY" dirty="0"/>
          </a:p>
        </p:txBody>
      </p:sp>
      <p:sp>
        <p:nvSpPr>
          <p:cNvPr id="5" name="Footer Placeholder 4"/>
          <p:cNvSpPr>
            <a:spLocks noGrp="1"/>
          </p:cNvSpPr>
          <p:nvPr>
            <p:ph type="ftr" sz="quarter" idx="11"/>
          </p:nvPr>
        </p:nvSpPr>
        <p:spPr/>
        <p:txBody>
          <a:bodyPr/>
          <a:lstStyle/>
          <a:p>
            <a:endParaRPr lang="en-MY" dirty="0"/>
          </a:p>
        </p:txBody>
      </p:sp>
      <p:sp>
        <p:nvSpPr>
          <p:cNvPr id="6" name="Slide Number Placeholder 5"/>
          <p:cNvSpPr>
            <a:spLocks noGrp="1"/>
          </p:cNvSpPr>
          <p:nvPr>
            <p:ph type="sldNum" sz="quarter" idx="12"/>
          </p:nvPr>
        </p:nvSpPr>
        <p:spPr/>
        <p:txBody>
          <a:bodyPr/>
          <a:lstStyle/>
          <a:p>
            <a:fld id="{21D98248-276A-4EE1-9B2D-217D81EC6509}" type="slidenum">
              <a:rPr lang="en-MY" smtClean="0"/>
              <a:pPr/>
              <a:t>‹#›</a:t>
            </a:fld>
            <a:endParaRPr lang="en-MY"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M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fld id="{40B0A463-0B6A-43B6-A366-6D6717EF57E9}" type="datetimeFigureOut">
              <a:rPr lang="en-MY" smtClean="0"/>
              <a:pPr/>
              <a:t>20/11/2018</a:t>
            </a:fld>
            <a:endParaRPr lang="en-MY" dirty="0"/>
          </a:p>
        </p:txBody>
      </p:sp>
      <p:sp>
        <p:nvSpPr>
          <p:cNvPr id="5" name="Footer Placeholder 4"/>
          <p:cNvSpPr>
            <a:spLocks noGrp="1"/>
          </p:cNvSpPr>
          <p:nvPr>
            <p:ph type="ftr" sz="quarter" idx="11"/>
          </p:nvPr>
        </p:nvSpPr>
        <p:spPr/>
        <p:txBody>
          <a:bodyPr/>
          <a:lstStyle/>
          <a:p>
            <a:endParaRPr lang="en-MY" dirty="0"/>
          </a:p>
        </p:txBody>
      </p:sp>
      <p:sp>
        <p:nvSpPr>
          <p:cNvPr id="6" name="Slide Number Placeholder 5"/>
          <p:cNvSpPr>
            <a:spLocks noGrp="1"/>
          </p:cNvSpPr>
          <p:nvPr>
            <p:ph type="sldNum" sz="quarter" idx="12"/>
          </p:nvPr>
        </p:nvSpPr>
        <p:spPr/>
        <p:txBody>
          <a:bodyPr/>
          <a:lstStyle/>
          <a:p>
            <a:fld id="{21D98248-276A-4EE1-9B2D-217D81EC6509}" type="slidenum">
              <a:rPr lang="en-MY" smtClean="0"/>
              <a:pPr/>
              <a:t>‹#›</a:t>
            </a:fld>
            <a:endParaRPr lang="en-MY"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ms-M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ms-MY"/>
          </a:p>
        </p:txBody>
      </p:sp>
      <p:sp>
        <p:nvSpPr>
          <p:cNvPr id="4" name="Date Placeholder 3"/>
          <p:cNvSpPr>
            <a:spLocks noGrp="1"/>
          </p:cNvSpPr>
          <p:nvPr>
            <p:ph type="dt" sz="half" idx="10"/>
          </p:nvPr>
        </p:nvSpPr>
        <p:spPr/>
        <p:txBody>
          <a:bodyPr/>
          <a:lstStyle/>
          <a:p>
            <a:fld id="{CFEA6EC1-17CB-4792-8F62-7F26494AAAEE}" type="datetimeFigureOut">
              <a:rPr lang="ms-MY" smtClean="0">
                <a:solidFill>
                  <a:prstClr val="black">
                    <a:tint val="75000"/>
                  </a:prstClr>
                </a:solidFill>
              </a:rPr>
              <a:pPr/>
              <a:t>20/11/2018</a:t>
            </a:fld>
            <a:endParaRPr lang="ms-MY">
              <a:solidFill>
                <a:prstClr val="black">
                  <a:tint val="75000"/>
                </a:prstClr>
              </a:solidFill>
            </a:endParaRPr>
          </a:p>
        </p:txBody>
      </p:sp>
      <p:sp>
        <p:nvSpPr>
          <p:cNvPr id="5" name="Footer Placeholder 4"/>
          <p:cNvSpPr>
            <a:spLocks noGrp="1"/>
          </p:cNvSpPr>
          <p:nvPr>
            <p:ph type="ftr" sz="quarter" idx="11"/>
          </p:nvPr>
        </p:nvSpPr>
        <p:spPr/>
        <p:txBody>
          <a:bodyPr/>
          <a:lstStyle/>
          <a:p>
            <a:endParaRPr lang="ms-MY">
              <a:solidFill>
                <a:prstClr val="black">
                  <a:tint val="75000"/>
                </a:prstClr>
              </a:solidFill>
            </a:endParaRPr>
          </a:p>
        </p:txBody>
      </p:sp>
      <p:sp>
        <p:nvSpPr>
          <p:cNvPr id="6" name="Slide Number Placeholder 5"/>
          <p:cNvSpPr>
            <a:spLocks noGrp="1"/>
          </p:cNvSpPr>
          <p:nvPr>
            <p:ph type="sldNum" sz="quarter" idx="12"/>
          </p:nvPr>
        </p:nvSpPr>
        <p:spPr/>
        <p:txBody>
          <a:bodyPr/>
          <a:lstStyle/>
          <a:p>
            <a:fld id="{E916F68D-B11D-4832-8CCE-CBB3D4871825}"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2405729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10"/>
          </p:nvPr>
        </p:nvSpPr>
        <p:spPr/>
        <p:txBody>
          <a:bodyPr/>
          <a:lstStyle/>
          <a:p>
            <a:fld id="{CFEA6EC1-17CB-4792-8F62-7F26494AAAEE}" type="datetimeFigureOut">
              <a:rPr lang="ms-MY" smtClean="0">
                <a:solidFill>
                  <a:prstClr val="black">
                    <a:tint val="75000"/>
                  </a:prstClr>
                </a:solidFill>
              </a:rPr>
              <a:pPr/>
              <a:t>20/11/2018</a:t>
            </a:fld>
            <a:endParaRPr lang="ms-MY">
              <a:solidFill>
                <a:prstClr val="black">
                  <a:tint val="75000"/>
                </a:prstClr>
              </a:solidFill>
            </a:endParaRPr>
          </a:p>
        </p:txBody>
      </p:sp>
      <p:sp>
        <p:nvSpPr>
          <p:cNvPr id="5" name="Footer Placeholder 4"/>
          <p:cNvSpPr>
            <a:spLocks noGrp="1"/>
          </p:cNvSpPr>
          <p:nvPr>
            <p:ph type="ftr" sz="quarter" idx="11"/>
          </p:nvPr>
        </p:nvSpPr>
        <p:spPr/>
        <p:txBody>
          <a:bodyPr/>
          <a:lstStyle/>
          <a:p>
            <a:endParaRPr lang="ms-MY">
              <a:solidFill>
                <a:prstClr val="black">
                  <a:tint val="75000"/>
                </a:prstClr>
              </a:solidFill>
            </a:endParaRPr>
          </a:p>
        </p:txBody>
      </p:sp>
      <p:sp>
        <p:nvSpPr>
          <p:cNvPr id="6" name="Slide Number Placeholder 5"/>
          <p:cNvSpPr>
            <a:spLocks noGrp="1"/>
          </p:cNvSpPr>
          <p:nvPr>
            <p:ph type="sldNum" sz="quarter" idx="12"/>
          </p:nvPr>
        </p:nvSpPr>
        <p:spPr/>
        <p:txBody>
          <a:bodyPr/>
          <a:lstStyle/>
          <a:p>
            <a:fld id="{E916F68D-B11D-4832-8CCE-CBB3D4871825}"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3785644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ms-M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EA6EC1-17CB-4792-8F62-7F26494AAAEE}" type="datetimeFigureOut">
              <a:rPr lang="ms-MY" smtClean="0">
                <a:solidFill>
                  <a:prstClr val="black">
                    <a:tint val="75000"/>
                  </a:prstClr>
                </a:solidFill>
              </a:rPr>
              <a:pPr/>
              <a:t>20/11/2018</a:t>
            </a:fld>
            <a:endParaRPr lang="ms-MY">
              <a:solidFill>
                <a:prstClr val="black">
                  <a:tint val="75000"/>
                </a:prstClr>
              </a:solidFill>
            </a:endParaRPr>
          </a:p>
        </p:txBody>
      </p:sp>
      <p:sp>
        <p:nvSpPr>
          <p:cNvPr id="5" name="Footer Placeholder 4"/>
          <p:cNvSpPr>
            <a:spLocks noGrp="1"/>
          </p:cNvSpPr>
          <p:nvPr>
            <p:ph type="ftr" sz="quarter" idx="11"/>
          </p:nvPr>
        </p:nvSpPr>
        <p:spPr/>
        <p:txBody>
          <a:bodyPr/>
          <a:lstStyle/>
          <a:p>
            <a:endParaRPr lang="ms-MY">
              <a:solidFill>
                <a:prstClr val="black">
                  <a:tint val="75000"/>
                </a:prstClr>
              </a:solidFill>
            </a:endParaRPr>
          </a:p>
        </p:txBody>
      </p:sp>
      <p:sp>
        <p:nvSpPr>
          <p:cNvPr id="6" name="Slide Number Placeholder 5"/>
          <p:cNvSpPr>
            <a:spLocks noGrp="1"/>
          </p:cNvSpPr>
          <p:nvPr>
            <p:ph type="sldNum" sz="quarter" idx="12"/>
          </p:nvPr>
        </p:nvSpPr>
        <p:spPr/>
        <p:txBody>
          <a:bodyPr/>
          <a:lstStyle/>
          <a:p>
            <a:fld id="{E916F68D-B11D-4832-8CCE-CBB3D4871825}"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2265009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5" name="Date Placeholder 4"/>
          <p:cNvSpPr>
            <a:spLocks noGrp="1"/>
          </p:cNvSpPr>
          <p:nvPr>
            <p:ph type="dt" sz="half" idx="10"/>
          </p:nvPr>
        </p:nvSpPr>
        <p:spPr/>
        <p:txBody>
          <a:bodyPr/>
          <a:lstStyle/>
          <a:p>
            <a:fld id="{CFEA6EC1-17CB-4792-8F62-7F26494AAAEE}" type="datetimeFigureOut">
              <a:rPr lang="ms-MY" smtClean="0">
                <a:solidFill>
                  <a:prstClr val="black">
                    <a:tint val="75000"/>
                  </a:prstClr>
                </a:solidFill>
              </a:rPr>
              <a:pPr/>
              <a:t>20/11/2018</a:t>
            </a:fld>
            <a:endParaRPr lang="ms-MY">
              <a:solidFill>
                <a:prstClr val="black">
                  <a:tint val="75000"/>
                </a:prstClr>
              </a:solidFill>
            </a:endParaRPr>
          </a:p>
        </p:txBody>
      </p:sp>
      <p:sp>
        <p:nvSpPr>
          <p:cNvPr id="6" name="Footer Placeholder 5"/>
          <p:cNvSpPr>
            <a:spLocks noGrp="1"/>
          </p:cNvSpPr>
          <p:nvPr>
            <p:ph type="ftr" sz="quarter" idx="11"/>
          </p:nvPr>
        </p:nvSpPr>
        <p:spPr/>
        <p:txBody>
          <a:bodyPr/>
          <a:lstStyle/>
          <a:p>
            <a:endParaRPr lang="ms-MY">
              <a:solidFill>
                <a:prstClr val="black">
                  <a:tint val="75000"/>
                </a:prstClr>
              </a:solidFill>
            </a:endParaRPr>
          </a:p>
        </p:txBody>
      </p:sp>
      <p:sp>
        <p:nvSpPr>
          <p:cNvPr id="7" name="Slide Number Placeholder 6"/>
          <p:cNvSpPr>
            <a:spLocks noGrp="1"/>
          </p:cNvSpPr>
          <p:nvPr>
            <p:ph type="sldNum" sz="quarter" idx="12"/>
          </p:nvPr>
        </p:nvSpPr>
        <p:spPr/>
        <p:txBody>
          <a:bodyPr/>
          <a:lstStyle/>
          <a:p>
            <a:fld id="{E916F68D-B11D-4832-8CCE-CBB3D4871825}"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2957577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ms-M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7" name="Date Placeholder 6"/>
          <p:cNvSpPr>
            <a:spLocks noGrp="1"/>
          </p:cNvSpPr>
          <p:nvPr>
            <p:ph type="dt" sz="half" idx="10"/>
          </p:nvPr>
        </p:nvSpPr>
        <p:spPr/>
        <p:txBody>
          <a:bodyPr/>
          <a:lstStyle/>
          <a:p>
            <a:fld id="{CFEA6EC1-17CB-4792-8F62-7F26494AAAEE}" type="datetimeFigureOut">
              <a:rPr lang="ms-MY" smtClean="0">
                <a:solidFill>
                  <a:prstClr val="black">
                    <a:tint val="75000"/>
                  </a:prstClr>
                </a:solidFill>
              </a:rPr>
              <a:pPr/>
              <a:t>20/11/2018</a:t>
            </a:fld>
            <a:endParaRPr lang="ms-MY">
              <a:solidFill>
                <a:prstClr val="black">
                  <a:tint val="75000"/>
                </a:prstClr>
              </a:solidFill>
            </a:endParaRPr>
          </a:p>
        </p:txBody>
      </p:sp>
      <p:sp>
        <p:nvSpPr>
          <p:cNvPr id="8" name="Footer Placeholder 7"/>
          <p:cNvSpPr>
            <a:spLocks noGrp="1"/>
          </p:cNvSpPr>
          <p:nvPr>
            <p:ph type="ftr" sz="quarter" idx="11"/>
          </p:nvPr>
        </p:nvSpPr>
        <p:spPr/>
        <p:txBody>
          <a:bodyPr/>
          <a:lstStyle/>
          <a:p>
            <a:endParaRPr lang="ms-MY">
              <a:solidFill>
                <a:prstClr val="black">
                  <a:tint val="75000"/>
                </a:prstClr>
              </a:solidFill>
            </a:endParaRPr>
          </a:p>
        </p:txBody>
      </p:sp>
      <p:sp>
        <p:nvSpPr>
          <p:cNvPr id="9" name="Slide Number Placeholder 8"/>
          <p:cNvSpPr>
            <a:spLocks noGrp="1"/>
          </p:cNvSpPr>
          <p:nvPr>
            <p:ph type="sldNum" sz="quarter" idx="12"/>
          </p:nvPr>
        </p:nvSpPr>
        <p:spPr/>
        <p:txBody>
          <a:bodyPr/>
          <a:lstStyle/>
          <a:p>
            <a:fld id="{E916F68D-B11D-4832-8CCE-CBB3D4871825}"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104046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Date Placeholder 2"/>
          <p:cNvSpPr>
            <a:spLocks noGrp="1"/>
          </p:cNvSpPr>
          <p:nvPr>
            <p:ph type="dt" sz="half" idx="10"/>
          </p:nvPr>
        </p:nvSpPr>
        <p:spPr/>
        <p:txBody>
          <a:bodyPr/>
          <a:lstStyle/>
          <a:p>
            <a:fld id="{CFEA6EC1-17CB-4792-8F62-7F26494AAAEE}" type="datetimeFigureOut">
              <a:rPr lang="ms-MY" smtClean="0">
                <a:solidFill>
                  <a:prstClr val="black">
                    <a:tint val="75000"/>
                  </a:prstClr>
                </a:solidFill>
              </a:rPr>
              <a:pPr/>
              <a:t>20/11/2018</a:t>
            </a:fld>
            <a:endParaRPr lang="ms-MY">
              <a:solidFill>
                <a:prstClr val="black">
                  <a:tint val="75000"/>
                </a:prstClr>
              </a:solidFill>
            </a:endParaRPr>
          </a:p>
        </p:txBody>
      </p:sp>
      <p:sp>
        <p:nvSpPr>
          <p:cNvPr id="4" name="Footer Placeholder 3"/>
          <p:cNvSpPr>
            <a:spLocks noGrp="1"/>
          </p:cNvSpPr>
          <p:nvPr>
            <p:ph type="ftr" sz="quarter" idx="11"/>
          </p:nvPr>
        </p:nvSpPr>
        <p:spPr/>
        <p:txBody>
          <a:bodyPr/>
          <a:lstStyle/>
          <a:p>
            <a:endParaRPr lang="ms-MY">
              <a:solidFill>
                <a:prstClr val="black">
                  <a:tint val="75000"/>
                </a:prstClr>
              </a:solidFill>
            </a:endParaRPr>
          </a:p>
        </p:txBody>
      </p:sp>
      <p:sp>
        <p:nvSpPr>
          <p:cNvPr id="5" name="Slide Number Placeholder 4"/>
          <p:cNvSpPr>
            <a:spLocks noGrp="1"/>
          </p:cNvSpPr>
          <p:nvPr>
            <p:ph type="sldNum" sz="quarter" idx="12"/>
          </p:nvPr>
        </p:nvSpPr>
        <p:spPr/>
        <p:txBody>
          <a:bodyPr/>
          <a:lstStyle/>
          <a:p>
            <a:fld id="{E916F68D-B11D-4832-8CCE-CBB3D4871825}"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28634964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EA6EC1-17CB-4792-8F62-7F26494AAAEE}" type="datetimeFigureOut">
              <a:rPr lang="ms-MY" smtClean="0">
                <a:solidFill>
                  <a:prstClr val="black">
                    <a:tint val="75000"/>
                  </a:prstClr>
                </a:solidFill>
              </a:rPr>
              <a:pPr/>
              <a:t>20/11/2018</a:t>
            </a:fld>
            <a:endParaRPr lang="ms-MY">
              <a:solidFill>
                <a:prstClr val="black">
                  <a:tint val="75000"/>
                </a:prstClr>
              </a:solidFill>
            </a:endParaRPr>
          </a:p>
        </p:txBody>
      </p:sp>
      <p:sp>
        <p:nvSpPr>
          <p:cNvPr id="3" name="Footer Placeholder 2"/>
          <p:cNvSpPr>
            <a:spLocks noGrp="1"/>
          </p:cNvSpPr>
          <p:nvPr>
            <p:ph type="ftr" sz="quarter" idx="11"/>
          </p:nvPr>
        </p:nvSpPr>
        <p:spPr/>
        <p:txBody>
          <a:bodyPr/>
          <a:lstStyle/>
          <a:p>
            <a:endParaRPr lang="ms-MY">
              <a:solidFill>
                <a:prstClr val="black">
                  <a:tint val="75000"/>
                </a:prstClr>
              </a:solidFill>
            </a:endParaRPr>
          </a:p>
        </p:txBody>
      </p:sp>
      <p:sp>
        <p:nvSpPr>
          <p:cNvPr id="4" name="Slide Number Placeholder 3"/>
          <p:cNvSpPr>
            <a:spLocks noGrp="1"/>
          </p:cNvSpPr>
          <p:nvPr>
            <p:ph type="sldNum" sz="quarter" idx="12"/>
          </p:nvPr>
        </p:nvSpPr>
        <p:spPr/>
        <p:txBody>
          <a:bodyPr/>
          <a:lstStyle/>
          <a:p>
            <a:fld id="{E916F68D-B11D-4832-8CCE-CBB3D4871825}"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3300324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ms-M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EA6EC1-17CB-4792-8F62-7F26494AAAEE}" type="datetimeFigureOut">
              <a:rPr lang="ms-MY" smtClean="0">
                <a:solidFill>
                  <a:prstClr val="black">
                    <a:tint val="75000"/>
                  </a:prstClr>
                </a:solidFill>
              </a:rPr>
              <a:pPr/>
              <a:t>20/11/2018</a:t>
            </a:fld>
            <a:endParaRPr lang="ms-MY">
              <a:solidFill>
                <a:prstClr val="black">
                  <a:tint val="75000"/>
                </a:prstClr>
              </a:solidFill>
            </a:endParaRPr>
          </a:p>
        </p:txBody>
      </p:sp>
      <p:sp>
        <p:nvSpPr>
          <p:cNvPr id="6" name="Footer Placeholder 5"/>
          <p:cNvSpPr>
            <a:spLocks noGrp="1"/>
          </p:cNvSpPr>
          <p:nvPr>
            <p:ph type="ftr" sz="quarter" idx="11"/>
          </p:nvPr>
        </p:nvSpPr>
        <p:spPr/>
        <p:txBody>
          <a:bodyPr/>
          <a:lstStyle/>
          <a:p>
            <a:endParaRPr lang="ms-MY">
              <a:solidFill>
                <a:prstClr val="black">
                  <a:tint val="75000"/>
                </a:prstClr>
              </a:solidFill>
            </a:endParaRPr>
          </a:p>
        </p:txBody>
      </p:sp>
      <p:sp>
        <p:nvSpPr>
          <p:cNvPr id="7" name="Slide Number Placeholder 6"/>
          <p:cNvSpPr>
            <a:spLocks noGrp="1"/>
          </p:cNvSpPr>
          <p:nvPr>
            <p:ph type="sldNum" sz="quarter" idx="12"/>
          </p:nvPr>
        </p:nvSpPr>
        <p:spPr/>
        <p:txBody>
          <a:bodyPr/>
          <a:lstStyle/>
          <a:p>
            <a:fld id="{E916F68D-B11D-4832-8CCE-CBB3D4871825}"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2020949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fld id="{40B0A463-0B6A-43B6-A366-6D6717EF57E9}" type="datetimeFigureOut">
              <a:rPr lang="en-MY" smtClean="0"/>
              <a:pPr/>
              <a:t>20/11/2018</a:t>
            </a:fld>
            <a:endParaRPr lang="en-MY" dirty="0"/>
          </a:p>
        </p:txBody>
      </p:sp>
      <p:sp>
        <p:nvSpPr>
          <p:cNvPr id="5" name="Footer Placeholder 4"/>
          <p:cNvSpPr>
            <a:spLocks noGrp="1"/>
          </p:cNvSpPr>
          <p:nvPr>
            <p:ph type="ftr" sz="quarter" idx="11"/>
          </p:nvPr>
        </p:nvSpPr>
        <p:spPr/>
        <p:txBody>
          <a:bodyPr/>
          <a:lstStyle/>
          <a:p>
            <a:endParaRPr lang="en-MY" dirty="0"/>
          </a:p>
        </p:txBody>
      </p:sp>
      <p:sp>
        <p:nvSpPr>
          <p:cNvPr id="6" name="Slide Number Placeholder 5"/>
          <p:cNvSpPr>
            <a:spLocks noGrp="1"/>
          </p:cNvSpPr>
          <p:nvPr>
            <p:ph type="sldNum" sz="quarter" idx="12"/>
          </p:nvPr>
        </p:nvSpPr>
        <p:spPr/>
        <p:txBody>
          <a:bodyPr/>
          <a:lstStyle/>
          <a:p>
            <a:fld id="{21D98248-276A-4EE1-9B2D-217D81EC6509}" type="slidenum">
              <a:rPr lang="en-MY" smtClean="0"/>
              <a:pPr/>
              <a:t>‹#›</a:t>
            </a:fld>
            <a:endParaRPr lang="en-MY"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ms-MY"/>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ms-MY"/>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EA6EC1-17CB-4792-8F62-7F26494AAAEE}" type="datetimeFigureOut">
              <a:rPr lang="ms-MY" smtClean="0">
                <a:solidFill>
                  <a:prstClr val="black">
                    <a:tint val="75000"/>
                  </a:prstClr>
                </a:solidFill>
              </a:rPr>
              <a:pPr/>
              <a:t>20/11/2018</a:t>
            </a:fld>
            <a:endParaRPr lang="ms-MY">
              <a:solidFill>
                <a:prstClr val="black">
                  <a:tint val="75000"/>
                </a:prstClr>
              </a:solidFill>
            </a:endParaRPr>
          </a:p>
        </p:txBody>
      </p:sp>
      <p:sp>
        <p:nvSpPr>
          <p:cNvPr id="6" name="Footer Placeholder 5"/>
          <p:cNvSpPr>
            <a:spLocks noGrp="1"/>
          </p:cNvSpPr>
          <p:nvPr>
            <p:ph type="ftr" sz="quarter" idx="11"/>
          </p:nvPr>
        </p:nvSpPr>
        <p:spPr/>
        <p:txBody>
          <a:bodyPr/>
          <a:lstStyle/>
          <a:p>
            <a:endParaRPr lang="ms-MY">
              <a:solidFill>
                <a:prstClr val="black">
                  <a:tint val="75000"/>
                </a:prstClr>
              </a:solidFill>
            </a:endParaRPr>
          </a:p>
        </p:txBody>
      </p:sp>
      <p:sp>
        <p:nvSpPr>
          <p:cNvPr id="7" name="Slide Number Placeholder 6"/>
          <p:cNvSpPr>
            <a:spLocks noGrp="1"/>
          </p:cNvSpPr>
          <p:nvPr>
            <p:ph type="sldNum" sz="quarter" idx="12"/>
          </p:nvPr>
        </p:nvSpPr>
        <p:spPr/>
        <p:txBody>
          <a:bodyPr/>
          <a:lstStyle/>
          <a:p>
            <a:fld id="{E916F68D-B11D-4832-8CCE-CBB3D4871825}"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36873436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10"/>
          </p:nvPr>
        </p:nvSpPr>
        <p:spPr/>
        <p:txBody>
          <a:bodyPr/>
          <a:lstStyle/>
          <a:p>
            <a:fld id="{CFEA6EC1-17CB-4792-8F62-7F26494AAAEE}" type="datetimeFigureOut">
              <a:rPr lang="ms-MY" smtClean="0">
                <a:solidFill>
                  <a:prstClr val="black">
                    <a:tint val="75000"/>
                  </a:prstClr>
                </a:solidFill>
              </a:rPr>
              <a:pPr/>
              <a:t>20/11/2018</a:t>
            </a:fld>
            <a:endParaRPr lang="ms-MY">
              <a:solidFill>
                <a:prstClr val="black">
                  <a:tint val="75000"/>
                </a:prstClr>
              </a:solidFill>
            </a:endParaRPr>
          </a:p>
        </p:txBody>
      </p:sp>
      <p:sp>
        <p:nvSpPr>
          <p:cNvPr id="5" name="Footer Placeholder 4"/>
          <p:cNvSpPr>
            <a:spLocks noGrp="1"/>
          </p:cNvSpPr>
          <p:nvPr>
            <p:ph type="ftr" sz="quarter" idx="11"/>
          </p:nvPr>
        </p:nvSpPr>
        <p:spPr/>
        <p:txBody>
          <a:bodyPr/>
          <a:lstStyle/>
          <a:p>
            <a:endParaRPr lang="ms-MY">
              <a:solidFill>
                <a:prstClr val="black">
                  <a:tint val="75000"/>
                </a:prstClr>
              </a:solidFill>
            </a:endParaRPr>
          </a:p>
        </p:txBody>
      </p:sp>
      <p:sp>
        <p:nvSpPr>
          <p:cNvPr id="6" name="Slide Number Placeholder 5"/>
          <p:cNvSpPr>
            <a:spLocks noGrp="1"/>
          </p:cNvSpPr>
          <p:nvPr>
            <p:ph type="sldNum" sz="quarter" idx="12"/>
          </p:nvPr>
        </p:nvSpPr>
        <p:spPr/>
        <p:txBody>
          <a:bodyPr/>
          <a:lstStyle/>
          <a:p>
            <a:fld id="{E916F68D-B11D-4832-8CCE-CBB3D4871825}"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28876246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ms-M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10"/>
          </p:nvPr>
        </p:nvSpPr>
        <p:spPr/>
        <p:txBody>
          <a:bodyPr/>
          <a:lstStyle/>
          <a:p>
            <a:fld id="{CFEA6EC1-17CB-4792-8F62-7F26494AAAEE}" type="datetimeFigureOut">
              <a:rPr lang="ms-MY" smtClean="0">
                <a:solidFill>
                  <a:prstClr val="black">
                    <a:tint val="75000"/>
                  </a:prstClr>
                </a:solidFill>
              </a:rPr>
              <a:pPr/>
              <a:t>20/11/2018</a:t>
            </a:fld>
            <a:endParaRPr lang="ms-MY">
              <a:solidFill>
                <a:prstClr val="black">
                  <a:tint val="75000"/>
                </a:prstClr>
              </a:solidFill>
            </a:endParaRPr>
          </a:p>
        </p:txBody>
      </p:sp>
      <p:sp>
        <p:nvSpPr>
          <p:cNvPr id="5" name="Footer Placeholder 4"/>
          <p:cNvSpPr>
            <a:spLocks noGrp="1"/>
          </p:cNvSpPr>
          <p:nvPr>
            <p:ph type="ftr" sz="quarter" idx="11"/>
          </p:nvPr>
        </p:nvSpPr>
        <p:spPr/>
        <p:txBody>
          <a:bodyPr/>
          <a:lstStyle/>
          <a:p>
            <a:endParaRPr lang="ms-MY">
              <a:solidFill>
                <a:prstClr val="black">
                  <a:tint val="75000"/>
                </a:prstClr>
              </a:solidFill>
            </a:endParaRPr>
          </a:p>
        </p:txBody>
      </p:sp>
      <p:sp>
        <p:nvSpPr>
          <p:cNvPr id="6" name="Slide Number Placeholder 5"/>
          <p:cNvSpPr>
            <a:spLocks noGrp="1"/>
          </p:cNvSpPr>
          <p:nvPr>
            <p:ph type="sldNum" sz="quarter" idx="12"/>
          </p:nvPr>
        </p:nvSpPr>
        <p:spPr/>
        <p:txBody>
          <a:bodyPr/>
          <a:lstStyle/>
          <a:p>
            <a:fld id="{E916F68D-B11D-4832-8CCE-CBB3D4871825}"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29414944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dirty="0">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dirty="0">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2E90757-72EC-41C3-A203-B5C01DDB14D6}" type="slidenum">
              <a:rPr lang="zh-CN" altLang="en-US">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val="1758058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M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B0A463-0B6A-43B6-A366-6D6717EF57E9}" type="datetimeFigureOut">
              <a:rPr lang="en-MY" smtClean="0"/>
              <a:pPr/>
              <a:t>20/11/2018</a:t>
            </a:fld>
            <a:endParaRPr lang="en-MY" dirty="0"/>
          </a:p>
        </p:txBody>
      </p:sp>
      <p:sp>
        <p:nvSpPr>
          <p:cNvPr id="5" name="Footer Placeholder 4"/>
          <p:cNvSpPr>
            <a:spLocks noGrp="1"/>
          </p:cNvSpPr>
          <p:nvPr>
            <p:ph type="ftr" sz="quarter" idx="11"/>
          </p:nvPr>
        </p:nvSpPr>
        <p:spPr/>
        <p:txBody>
          <a:bodyPr/>
          <a:lstStyle/>
          <a:p>
            <a:endParaRPr lang="en-MY" dirty="0"/>
          </a:p>
        </p:txBody>
      </p:sp>
      <p:sp>
        <p:nvSpPr>
          <p:cNvPr id="6" name="Slide Number Placeholder 5"/>
          <p:cNvSpPr>
            <a:spLocks noGrp="1"/>
          </p:cNvSpPr>
          <p:nvPr>
            <p:ph type="sldNum" sz="quarter" idx="12"/>
          </p:nvPr>
        </p:nvSpPr>
        <p:spPr/>
        <p:txBody>
          <a:bodyPr/>
          <a:lstStyle/>
          <a:p>
            <a:fld id="{21D98248-276A-4EE1-9B2D-217D81EC6509}" type="slidenum">
              <a:rPr lang="en-MY" smtClean="0"/>
              <a:pPr/>
              <a:t>‹#›</a:t>
            </a:fld>
            <a:endParaRPr lang="en-MY"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Date Placeholder 4"/>
          <p:cNvSpPr>
            <a:spLocks noGrp="1"/>
          </p:cNvSpPr>
          <p:nvPr>
            <p:ph type="dt" sz="half" idx="10"/>
          </p:nvPr>
        </p:nvSpPr>
        <p:spPr/>
        <p:txBody>
          <a:bodyPr/>
          <a:lstStyle/>
          <a:p>
            <a:fld id="{40B0A463-0B6A-43B6-A366-6D6717EF57E9}" type="datetimeFigureOut">
              <a:rPr lang="en-MY" smtClean="0"/>
              <a:pPr/>
              <a:t>20/11/2018</a:t>
            </a:fld>
            <a:endParaRPr lang="en-MY" dirty="0"/>
          </a:p>
        </p:txBody>
      </p:sp>
      <p:sp>
        <p:nvSpPr>
          <p:cNvPr id="6" name="Footer Placeholder 5"/>
          <p:cNvSpPr>
            <a:spLocks noGrp="1"/>
          </p:cNvSpPr>
          <p:nvPr>
            <p:ph type="ftr" sz="quarter" idx="11"/>
          </p:nvPr>
        </p:nvSpPr>
        <p:spPr/>
        <p:txBody>
          <a:bodyPr/>
          <a:lstStyle/>
          <a:p>
            <a:endParaRPr lang="en-MY" dirty="0"/>
          </a:p>
        </p:txBody>
      </p:sp>
      <p:sp>
        <p:nvSpPr>
          <p:cNvPr id="7" name="Slide Number Placeholder 6"/>
          <p:cNvSpPr>
            <a:spLocks noGrp="1"/>
          </p:cNvSpPr>
          <p:nvPr>
            <p:ph type="sldNum" sz="quarter" idx="12"/>
          </p:nvPr>
        </p:nvSpPr>
        <p:spPr/>
        <p:txBody>
          <a:bodyPr/>
          <a:lstStyle/>
          <a:p>
            <a:fld id="{21D98248-276A-4EE1-9B2D-217D81EC6509}" type="slidenum">
              <a:rPr lang="en-MY" smtClean="0"/>
              <a:pPr/>
              <a:t>‹#›</a:t>
            </a:fld>
            <a:endParaRPr lang="en-MY"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M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7" name="Date Placeholder 6"/>
          <p:cNvSpPr>
            <a:spLocks noGrp="1"/>
          </p:cNvSpPr>
          <p:nvPr>
            <p:ph type="dt" sz="half" idx="10"/>
          </p:nvPr>
        </p:nvSpPr>
        <p:spPr/>
        <p:txBody>
          <a:bodyPr/>
          <a:lstStyle/>
          <a:p>
            <a:fld id="{40B0A463-0B6A-43B6-A366-6D6717EF57E9}" type="datetimeFigureOut">
              <a:rPr lang="en-MY" smtClean="0"/>
              <a:pPr/>
              <a:t>20/11/2018</a:t>
            </a:fld>
            <a:endParaRPr lang="en-MY" dirty="0"/>
          </a:p>
        </p:txBody>
      </p:sp>
      <p:sp>
        <p:nvSpPr>
          <p:cNvPr id="8" name="Footer Placeholder 7"/>
          <p:cNvSpPr>
            <a:spLocks noGrp="1"/>
          </p:cNvSpPr>
          <p:nvPr>
            <p:ph type="ftr" sz="quarter" idx="11"/>
          </p:nvPr>
        </p:nvSpPr>
        <p:spPr/>
        <p:txBody>
          <a:bodyPr/>
          <a:lstStyle/>
          <a:p>
            <a:endParaRPr lang="en-MY" dirty="0"/>
          </a:p>
        </p:txBody>
      </p:sp>
      <p:sp>
        <p:nvSpPr>
          <p:cNvPr id="9" name="Slide Number Placeholder 8"/>
          <p:cNvSpPr>
            <a:spLocks noGrp="1"/>
          </p:cNvSpPr>
          <p:nvPr>
            <p:ph type="sldNum" sz="quarter" idx="12"/>
          </p:nvPr>
        </p:nvSpPr>
        <p:spPr/>
        <p:txBody>
          <a:bodyPr/>
          <a:lstStyle/>
          <a:p>
            <a:fld id="{21D98248-276A-4EE1-9B2D-217D81EC6509}" type="slidenum">
              <a:rPr lang="en-MY" smtClean="0"/>
              <a:pPr/>
              <a:t>‹#›</a:t>
            </a:fld>
            <a:endParaRPr lang="en-MY"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Date Placeholder 2"/>
          <p:cNvSpPr>
            <a:spLocks noGrp="1"/>
          </p:cNvSpPr>
          <p:nvPr>
            <p:ph type="dt" sz="half" idx="10"/>
          </p:nvPr>
        </p:nvSpPr>
        <p:spPr/>
        <p:txBody>
          <a:bodyPr/>
          <a:lstStyle/>
          <a:p>
            <a:fld id="{40B0A463-0B6A-43B6-A366-6D6717EF57E9}" type="datetimeFigureOut">
              <a:rPr lang="en-MY" smtClean="0"/>
              <a:pPr/>
              <a:t>20/11/2018</a:t>
            </a:fld>
            <a:endParaRPr lang="en-MY" dirty="0"/>
          </a:p>
        </p:txBody>
      </p:sp>
      <p:sp>
        <p:nvSpPr>
          <p:cNvPr id="4" name="Footer Placeholder 3"/>
          <p:cNvSpPr>
            <a:spLocks noGrp="1"/>
          </p:cNvSpPr>
          <p:nvPr>
            <p:ph type="ftr" sz="quarter" idx="11"/>
          </p:nvPr>
        </p:nvSpPr>
        <p:spPr/>
        <p:txBody>
          <a:bodyPr/>
          <a:lstStyle/>
          <a:p>
            <a:endParaRPr lang="en-MY" dirty="0"/>
          </a:p>
        </p:txBody>
      </p:sp>
      <p:sp>
        <p:nvSpPr>
          <p:cNvPr id="5" name="Slide Number Placeholder 4"/>
          <p:cNvSpPr>
            <a:spLocks noGrp="1"/>
          </p:cNvSpPr>
          <p:nvPr>
            <p:ph type="sldNum" sz="quarter" idx="12"/>
          </p:nvPr>
        </p:nvSpPr>
        <p:spPr/>
        <p:txBody>
          <a:bodyPr/>
          <a:lstStyle/>
          <a:p>
            <a:fld id="{21D98248-276A-4EE1-9B2D-217D81EC6509}" type="slidenum">
              <a:rPr lang="en-MY" smtClean="0"/>
              <a:pPr/>
              <a:t>‹#›</a:t>
            </a:fld>
            <a:endParaRPr lang="en-MY"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B0A463-0B6A-43B6-A366-6D6717EF57E9}" type="datetimeFigureOut">
              <a:rPr lang="en-MY" smtClean="0"/>
              <a:pPr/>
              <a:t>20/11/2018</a:t>
            </a:fld>
            <a:endParaRPr lang="en-MY" dirty="0"/>
          </a:p>
        </p:txBody>
      </p:sp>
      <p:sp>
        <p:nvSpPr>
          <p:cNvPr id="3" name="Footer Placeholder 2"/>
          <p:cNvSpPr>
            <a:spLocks noGrp="1"/>
          </p:cNvSpPr>
          <p:nvPr>
            <p:ph type="ftr" sz="quarter" idx="11"/>
          </p:nvPr>
        </p:nvSpPr>
        <p:spPr/>
        <p:txBody>
          <a:bodyPr/>
          <a:lstStyle/>
          <a:p>
            <a:endParaRPr lang="en-MY" dirty="0"/>
          </a:p>
        </p:txBody>
      </p:sp>
      <p:sp>
        <p:nvSpPr>
          <p:cNvPr id="4" name="Slide Number Placeholder 3"/>
          <p:cNvSpPr>
            <a:spLocks noGrp="1"/>
          </p:cNvSpPr>
          <p:nvPr>
            <p:ph type="sldNum" sz="quarter" idx="12"/>
          </p:nvPr>
        </p:nvSpPr>
        <p:spPr/>
        <p:txBody>
          <a:bodyPr/>
          <a:lstStyle/>
          <a:p>
            <a:fld id="{21D98248-276A-4EE1-9B2D-217D81EC6509}" type="slidenum">
              <a:rPr lang="en-MY" smtClean="0"/>
              <a:pPr/>
              <a:t>‹#›</a:t>
            </a:fld>
            <a:endParaRPr lang="en-MY"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M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B0A463-0B6A-43B6-A366-6D6717EF57E9}" type="datetimeFigureOut">
              <a:rPr lang="en-MY" smtClean="0"/>
              <a:pPr/>
              <a:t>20/11/2018</a:t>
            </a:fld>
            <a:endParaRPr lang="en-MY" dirty="0"/>
          </a:p>
        </p:txBody>
      </p:sp>
      <p:sp>
        <p:nvSpPr>
          <p:cNvPr id="6" name="Footer Placeholder 5"/>
          <p:cNvSpPr>
            <a:spLocks noGrp="1"/>
          </p:cNvSpPr>
          <p:nvPr>
            <p:ph type="ftr" sz="quarter" idx="11"/>
          </p:nvPr>
        </p:nvSpPr>
        <p:spPr/>
        <p:txBody>
          <a:bodyPr/>
          <a:lstStyle/>
          <a:p>
            <a:endParaRPr lang="en-MY" dirty="0"/>
          </a:p>
        </p:txBody>
      </p:sp>
      <p:sp>
        <p:nvSpPr>
          <p:cNvPr id="7" name="Slide Number Placeholder 6"/>
          <p:cNvSpPr>
            <a:spLocks noGrp="1"/>
          </p:cNvSpPr>
          <p:nvPr>
            <p:ph type="sldNum" sz="quarter" idx="12"/>
          </p:nvPr>
        </p:nvSpPr>
        <p:spPr/>
        <p:txBody>
          <a:bodyPr/>
          <a:lstStyle/>
          <a:p>
            <a:fld id="{21D98248-276A-4EE1-9B2D-217D81EC6509}" type="slidenum">
              <a:rPr lang="en-MY" smtClean="0"/>
              <a:pPr/>
              <a:t>‹#›</a:t>
            </a:fld>
            <a:endParaRPr lang="en-MY"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MY"/>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B0A463-0B6A-43B6-A366-6D6717EF57E9}" type="datetimeFigureOut">
              <a:rPr lang="en-MY" smtClean="0"/>
              <a:pPr/>
              <a:t>20/11/2018</a:t>
            </a:fld>
            <a:endParaRPr lang="en-MY" dirty="0"/>
          </a:p>
        </p:txBody>
      </p:sp>
      <p:sp>
        <p:nvSpPr>
          <p:cNvPr id="6" name="Footer Placeholder 5"/>
          <p:cNvSpPr>
            <a:spLocks noGrp="1"/>
          </p:cNvSpPr>
          <p:nvPr>
            <p:ph type="ftr" sz="quarter" idx="11"/>
          </p:nvPr>
        </p:nvSpPr>
        <p:spPr/>
        <p:txBody>
          <a:bodyPr/>
          <a:lstStyle/>
          <a:p>
            <a:endParaRPr lang="en-MY" dirty="0"/>
          </a:p>
        </p:txBody>
      </p:sp>
      <p:sp>
        <p:nvSpPr>
          <p:cNvPr id="7" name="Slide Number Placeholder 6"/>
          <p:cNvSpPr>
            <a:spLocks noGrp="1"/>
          </p:cNvSpPr>
          <p:nvPr>
            <p:ph type="sldNum" sz="quarter" idx="12"/>
          </p:nvPr>
        </p:nvSpPr>
        <p:spPr/>
        <p:txBody>
          <a:bodyPr/>
          <a:lstStyle/>
          <a:p>
            <a:fld id="{21D98248-276A-4EE1-9B2D-217D81EC6509}" type="slidenum">
              <a:rPr lang="en-MY" smtClean="0"/>
              <a:pPr/>
              <a:t>‹#›</a:t>
            </a:fld>
            <a:endParaRPr lang="en-MY"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MY"/>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B0A463-0B6A-43B6-A366-6D6717EF57E9}" type="datetimeFigureOut">
              <a:rPr lang="en-MY" smtClean="0"/>
              <a:pPr/>
              <a:t>20/11/2018</a:t>
            </a:fld>
            <a:endParaRPr lang="en-MY"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D98248-276A-4EE1-9B2D-217D81EC6509}" type="slidenum">
              <a:rPr lang="en-MY" smtClean="0"/>
              <a:pPr/>
              <a:t>‹#›</a:t>
            </a:fld>
            <a:endParaRPr lang="en-MY"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ms-MY"/>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EA6EC1-17CB-4792-8F62-7F26494AAAEE}" type="datetimeFigureOut">
              <a:rPr lang="ms-MY" smtClean="0">
                <a:solidFill>
                  <a:prstClr val="black">
                    <a:tint val="75000"/>
                  </a:prstClr>
                </a:solidFill>
              </a:rPr>
              <a:pPr/>
              <a:t>20/11/2018</a:t>
            </a:fld>
            <a:endParaRPr lang="ms-MY">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ms-MY">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16F68D-B11D-4832-8CCE-CBB3D4871825}"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10541947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ms-M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6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23383;&#24149;-&#33521;&#35486;&#23416;&#32722;....mp4" TargetMode="Externa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7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7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8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9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image" Target="../media/image107.jpeg"/><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9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16016" y="4725144"/>
            <a:ext cx="3472424"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3600" b="1" cap="none" spc="50" dirty="0" smtClean="0">
                <a:ln w="11430"/>
                <a:solidFill>
                  <a:schemeClr val="accent2">
                    <a:lumMod val="50000"/>
                  </a:schemeClr>
                </a:solidFill>
                <a:effectLst>
                  <a:outerShdw blurRad="76200" dist="50800" dir="5400000" algn="tl" rotWithShape="0">
                    <a:srgbClr val="000000">
                      <a:alpha val="65000"/>
                    </a:srgbClr>
                  </a:outerShdw>
                </a:effectLst>
                <a:latin typeface="微软雅黑" pitchFamily="34" charset="-122"/>
                <a:ea typeface="微软雅黑" pitchFamily="34" charset="-122"/>
              </a:rPr>
              <a:t>分享人：徐亚烈</a:t>
            </a:r>
            <a:endParaRPr lang="en-US" altLang="zh-CN" sz="3600" b="1" cap="none" spc="50" dirty="0" smtClean="0">
              <a:ln w="11430"/>
              <a:solidFill>
                <a:schemeClr val="accent2">
                  <a:lumMod val="50000"/>
                </a:schemeClr>
              </a:solidFill>
              <a:effectLst>
                <a:outerShdw blurRad="76200" dist="50800" dir="5400000" algn="tl" rotWithShape="0">
                  <a:srgbClr val="000000">
                    <a:alpha val="65000"/>
                  </a:srgbClr>
                </a:outerShdw>
              </a:effectLst>
              <a:latin typeface="微软雅黑" pitchFamily="34" charset="-122"/>
              <a:ea typeface="微软雅黑" pitchFamily="34" charset="-122"/>
            </a:endParaRPr>
          </a:p>
          <a:p>
            <a:pPr algn="ctr"/>
            <a:r>
              <a:rPr lang="zh-CN" altLang="en-US" sz="3600" b="1" spc="50" dirty="0">
                <a:ln w="11430"/>
                <a:solidFill>
                  <a:schemeClr val="accent2">
                    <a:lumMod val="50000"/>
                  </a:schemeClr>
                </a:solidFill>
                <a:effectLst>
                  <a:outerShdw blurRad="76200" dist="50800" dir="5400000" algn="tl" rotWithShape="0">
                    <a:srgbClr val="000000">
                      <a:alpha val="65000"/>
                    </a:srgbClr>
                  </a:outerShdw>
                </a:effectLst>
                <a:latin typeface="微软雅黑" pitchFamily="34" charset="-122"/>
                <a:ea typeface="微软雅黑" pitchFamily="34" charset="-122"/>
              </a:rPr>
              <a:t>沙</a:t>
            </a:r>
            <a:r>
              <a:rPr lang="zh-CN" altLang="en-US" sz="3600" b="1" spc="50" dirty="0" smtClean="0">
                <a:ln w="11430"/>
                <a:solidFill>
                  <a:schemeClr val="accent2">
                    <a:lumMod val="50000"/>
                  </a:schemeClr>
                </a:solidFill>
                <a:effectLst>
                  <a:outerShdw blurRad="76200" dist="50800" dir="5400000" algn="tl" rotWithShape="0">
                    <a:srgbClr val="000000">
                      <a:alpha val="65000"/>
                    </a:srgbClr>
                  </a:outerShdw>
                </a:effectLst>
                <a:latin typeface="微软雅黑" pitchFamily="34" charset="-122"/>
                <a:ea typeface="微软雅黑" pitchFamily="34" charset="-122"/>
              </a:rPr>
              <a:t>巴拿笃中学</a:t>
            </a:r>
            <a:endParaRPr lang="en-US" sz="3600" b="1" cap="none" spc="50" dirty="0">
              <a:ln w="11430"/>
              <a:solidFill>
                <a:schemeClr val="accent2">
                  <a:lumMod val="50000"/>
                </a:schemeClr>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3" name="Rectangle 2"/>
          <p:cNvSpPr/>
          <p:nvPr/>
        </p:nvSpPr>
        <p:spPr>
          <a:xfrm>
            <a:off x="1979712" y="1484784"/>
            <a:ext cx="5038559" cy="1446550"/>
          </a:xfrm>
          <a:prstGeom prst="rect">
            <a:avLst/>
          </a:prstGeom>
        </p:spPr>
        <p:txBody>
          <a:bodyPr wrap="none">
            <a:spAutoFit/>
          </a:bodyPr>
          <a:lstStyle/>
          <a:p>
            <a:r>
              <a:rPr lang="en-MY" sz="4000" b="1" dirty="0">
                <a:solidFill>
                  <a:srgbClr val="660066"/>
                </a:solidFill>
                <a:latin typeface="微软雅黑" pitchFamily="34" charset="-122"/>
                <a:ea typeface="微软雅黑" pitchFamily="34" charset="-122"/>
              </a:rPr>
              <a:t>2018</a:t>
            </a:r>
            <a:r>
              <a:rPr lang="zh-CN" altLang="en-US" sz="4000" b="1" dirty="0">
                <a:solidFill>
                  <a:srgbClr val="660066"/>
                </a:solidFill>
                <a:latin typeface="微软雅黑" pitchFamily="34" charset="-122"/>
                <a:ea typeface="微软雅黑" pitchFamily="34" charset="-122"/>
              </a:rPr>
              <a:t>年全国华文独</a:t>
            </a:r>
            <a:r>
              <a:rPr lang="zh-CN" altLang="en-US" sz="4000" b="1" dirty="0" smtClean="0">
                <a:solidFill>
                  <a:srgbClr val="660066"/>
                </a:solidFill>
                <a:latin typeface="微软雅黑" pitchFamily="34" charset="-122"/>
                <a:ea typeface="微软雅黑" pitchFamily="34" charset="-122"/>
              </a:rPr>
              <a:t>中</a:t>
            </a:r>
            <a:endParaRPr lang="en-US" altLang="zh-CN" sz="4000" b="1" dirty="0" smtClean="0">
              <a:solidFill>
                <a:srgbClr val="660066"/>
              </a:solidFill>
              <a:latin typeface="微软雅黑" pitchFamily="34" charset="-122"/>
              <a:ea typeface="微软雅黑" pitchFamily="34" charset="-122"/>
            </a:endParaRPr>
          </a:p>
          <a:p>
            <a:r>
              <a:rPr lang="en-US" altLang="zh-CN" sz="4800" b="1" dirty="0">
                <a:solidFill>
                  <a:srgbClr val="660066"/>
                </a:solidFill>
                <a:latin typeface="微软雅黑" pitchFamily="34" charset="-122"/>
                <a:ea typeface="微软雅黑" pitchFamily="34" charset="-122"/>
              </a:rPr>
              <a:t> </a:t>
            </a:r>
            <a:r>
              <a:rPr lang="en-US" altLang="zh-CN" sz="4800" b="1" dirty="0" smtClean="0">
                <a:solidFill>
                  <a:srgbClr val="660066"/>
                </a:solidFill>
                <a:latin typeface="微软雅黑" pitchFamily="34" charset="-122"/>
                <a:ea typeface="微软雅黑" pitchFamily="34" charset="-122"/>
              </a:rPr>
              <a:t>     </a:t>
            </a:r>
            <a:r>
              <a:rPr lang="zh-CN" altLang="en-US" sz="4800" b="1" dirty="0" smtClean="0">
                <a:solidFill>
                  <a:srgbClr val="660066"/>
                </a:solidFill>
                <a:latin typeface="微软雅黑" pitchFamily="34" charset="-122"/>
                <a:ea typeface="微软雅黑" pitchFamily="34" charset="-122"/>
              </a:rPr>
              <a:t>校</a:t>
            </a:r>
            <a:r>
              <a:rPr lang="zh-CN" altLang="en-US" sz="4800" b="1" dirty="0">
                <a:solidFill>
                  <a:srgbClr val="660066"/>
                </a:solidFill>
                <a:latin typeface="微软雅黑" pitchFamily="34" charset="-122"/>
                <a:ea typeface="微软雅黑" pitchFamily="34" charset="-122"/>
              </a:rPr>
              <a:t>长论坛</a:t>
            </a:r>
            <a:endParaRPr lang="en-MY" sz="4800" b="1" dirty="0">
              <a:solidFill>
                <a:srgbClr val="660066"/>
              </a:solidFill>
              <a:latin typeface="微软雅黑" pitchFamily="34" charset="-122"/>
              <a:ea typeface="微软雅黑" pitchFamily="34" charset="-122"/>
            </a:endParaRPr>
          </a:p>
        </p:txBody>
      </p:sp>
      <p:sp>
        <p:nvSpPr>
          <p:cNvPr id="2" name="Rectangle 1"/>
          <p:cNvSpPr/>
          <p:nvPr/>
        </p:nvSpPr>
        <p:spPr>
          <a:xfrm>
            <a:off x="1021193" y="3039055"/>
            <a:ext cx="7167348"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6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rPr>
              <a:t>校长办校的心路历程</a:t>
            </a:r>
            <a:endParaRPr lang="en-US" sz="6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288" y="2924943"/>
            <a:ext cx="5183116" cy="38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43608" y="764704"/>
            <a:ext cx="7128792" cy="4154984"/>
          </a:xfrm>
          <a:prstGeom prst="rect">
            <a:avLst/>
          </a:prstGeom>
          <a:noFill/>
        </p:spPr>
        <p:txBody>
          <a:bodyPr wrap="square" rtlCol="0">
            <a:spAutoFit/>
          </a:bodyPr>
          <a:lstStyle/>
          <a:p>
            <a:r>
              <a:rPr lang="zh-CN" altLang="en-US" sz="4400" dirty="0" smtClean="0">
                <a:latin typeface="微软雅黑" pitchFamily="34" charset="-122"/>
                <a:ea typeface="微软雅黑" pitchFamily="34" charset="-122"/>
              </a:rPr>
              <a:t>我的校长之路，来得很突然，完全不在我的规划当中。事实上，走上教育这条路也不是一早</a:t>
            </a:r>
            <a:endParaRPr lang="en-US" altLang="zh-CN" sz="4400" dirty="0" smtClean="0">
              <a:latin typeface="微软雅黑" pitchFamily="34" charset="-122"/>
              <a:ea typeface="微软雅黑" pitchFamily="34" charset="-122"/>
            </a:endParaRPr>
          </a:p>
          <a:p>
            <a:r>
              <a:rPr lang="zh-CN" altLang="en-US" sz="4400" dirty="0" smtClean="0">
                <a:latin typeface="微软雅黑" pitchFamily="34" charset="-122"/>
                <a:ea typeface="微软雅黑" pitchFamily="34" charset="-122"/>
              </a:rPr>
              <a:t>就规划</a:t>
            </a:r>
            <a:endParaRPr lang="en-US" altLang="zh-CN" sz="4400" dirty="0" smtClean="0">
              <a:latin typeface="微软雅黑" pitchFamily="34" charset="-122"/>
              <a:ea typeface="微软雅黑" pitchFamily="34" charset="-122"/>
            </a:endParaRPr>
          </a:p>
          <a:p>
            <a:r>
              <a:rPr lang="zh-CN" altLang="en-US" sz="4400" dirty="0" smtClean="0">
                <a:latin typeface="微软雅黑" pitchFamily="34" charset="-122"/>
                <a:ea typeface="微软雅黑" pitchFamily="34" charset="-122"/>
              </a:rPr>
              <a:t>好的。</a:t>
            </a:r>
            <a:endParaRPr lang="en-MY" sz="4400" dirty="0">
              <a:latin typeface="微软雅黑" pitchFamily="34" charset="-122"/>
              <a:ea typeface="微软雅黑" pitchFamily="34" charset="-122"/>
            </a:endParaRPr>
          </a:p>
        </p:txBody>
      </p:sp>
    </p:spTree>
    <p:extLst>
      <p:ext uri="{BB962C8B-B14F-4D97-AF65-F5344CB8AC3E}">
        <p14:creationId xmlns:p14="http://schemas.microsoft.com/office/powerpoint/2010/main" val="84669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5710" y="1340768"/>
            <a:ext cx="5859297" cy="144655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8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rPr>
              <a:t>谢谢</a:t>
            </a:r>
            <a:r>
              <a:rPr lang="zh-CN" altLang="en-US" sz="8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rPr>
              <a:t>聆听</a:t>
            </a:r>
            <a:r>
              <a:rPr lang="zh-CN" altLang="en-US" sz="8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rPr>
              <a:t>！</a:t>
            </a:r>
            <a:endParaRPr lang="en-US" sz="8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5171" y="3401364"/>
            <a:ext cx="4168867" cy="32194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沙巴拿笃中学"/>
          <p:cNvPicPr>
            <a:picLocks noChangeAspect="1" noChangeArrowheads="1"/>
          </p:cNvPicPr>
          <p:nvPr/>
        </p:nvPicPr>
        <p:blipFill>
          <a:blip r:embed="rId3" cstate="print"/>
          <a:srcRect/>
          <a:stretch>
            <a:fillRect/>
          </a:stretch>
        </p:blipFill>
        <p:spPr bwMode="auto">
          <a:xfrm>
            <a:off x="1475656" y="3429000"/>
            <a:ext cx="2369515" cy="321945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99991"/>
            <a:ext cx="8905866" cy="666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05201" y="836712"/>
            <a:ext cx="8136904" cy="5016758"/>
          </a:xfrm>
          <a:prstGeom prst="rect">
            <a:avLst/>
          </a:prstGeom>
          <a:noFill/>
        </p:spPr>
        <p:txBody>
          <a:bodyPr wrap="square" rtlCol="0">
            <a:spAutoFit/>
          </a:bodyPr>
          <a:lstStyle/>
          <a:p>
            <a:r>
              <a:rPr lang="en-US" altLang="zh-CN" sz="4000" b="1" dirty="0" smtClean="0">
                <a:solidFill>
                  <a:schemeClr val="bg1"/>
                </a:solidFill>
                <a:latin typeface="微软雅黑" pitchFamily="34" charset="-122"/>
                <a:ea typeface="微软雅黑" pitchFamily="34" charset="-122"/>
              </a:rPr>
              <a:t>2009</a:t>
            </a:r>
            <a:r>
              <a:rPr lang="zh-CN" altLang="en-US" sz="4000" b="1" dirty="0" smtClean="0">
                <a:solidFill>
                  <a:schemeClr val="bg1"/>
                </a:solidFill>
                <a:latin typeface="微软雅黑" pitchFamily="34" charset="-122"/>
                <a:ea typeface="微软雅黑" pitchFamily="34" charset="-122"/>
              </a:rPr>
              <a:t>年，我来到了人生的交叉路口，</a:t>
            </a:r>
            <a:endParaRPr lang="en-US" altLang="zh-CN" sz="4000" b="1" dirty="0" smtClean="0">
              <a:solidFill>
                <a:schemeClr val="bg1"/>
              </a:solidFill>
              <a:latin typeface="微软雅黑" pitchFamily="34" charset="-122"/>
              <a:ea typeface="微软雅黑" pitchFamily="34" charset="-122"/>
            </a:endParaRPr>
          </a:p>
          <a:p>
            <a:endParaRPr lang="en-US" altLang="zh-CN" sz="4000" b="1" dirty="0">
              <a:solidFill>
                <a:schemeClr val="bg1"/>
              </a:solidFill>
              <a:latin typeface="微软雅黑" pitchFamily="34" charset="-122"/>
              <a:ea typeface="微软雅黑" pitchFamily="34" charset="-122"/>
            </a:endParaRPr>
          </a:p>
          <a:p>
            <a:endParaRPr lang="en-US" altLang="zh-CN" sz="4000" b="1" dirty="0" smtClean="0">
              <a:solidFill>
                <a:schemeClr val="bg1"/>
              </a:solidFill>
              <a:latin typeface="微软雅黑" pitchFamily="34" charset="-122"/>
              <a:ea typeface="微软雅黑" pitchFamily="34" charset="-122"/>
            </a:endParaRPr>
          </a:p>
          <a:p>
            <a:endParaRPr lang="en-US" altLang="zh-CN" sz="4000" b="1" dirty="0">
              <a:solidFill>
                <a:schemeClr val="bg1"/>
              </a:solidFill>
              <a:latin typeface="微软雅黑" pitchFamily="34" charset="-122"/>
              <a:ea typeface="微软雅黑" pitchFamily="34" charset="-122"/>
            </a:endParaRPr>
          </a:p>
          <a:p>
            <a:endParaRPr lang="en-US" altLang="zh-CN" sz="4000" b="1" dirty="0" smtClean="0">
              <a:solidFill>
                <a:schemeClr val="bg1"/>
              </a:solidFill>
              <a:latin typeface="微软雅黑" pitchFamily="34" charset="-122"/>
              <a:ea typeface="微软雅黑" pitchFamily="34" charset="-122"/>
            </a:endParaRPr>
          </a:p>
          <a:p>
            <a:endParaRPr lang="en-US" altLang="zh-CN" sz="4000" b="1" dirty="0">
              <a:solidFill>
                <a:schemeClr val="bg1"/>
              </a:solidFill>
              <a:latin typeface="微软雅黑" pitchFamily="34" charset="-122"/>
              <a:ea typeface="微软雅黑" pitchFamily="34" charset="-122"/>
            </a:endParaRPr>
          </a:p>
          <a:p>
            <a:r>
              <a:rPr lang="zh-CN" altLang="en-US" sz="4000" b="1" dirty="0" smtClean="0">
                <a:solidFill>
                  <a:schemeClr val="bg1"/>
                </a:solidFill>
                <a:latin typeface="微软雅黑" pitchFamily="34" charset="-122"/>
                <a:ea typeface="微软雅黑" pitchFamily="34" charset="-122"/>
              </a:rPr>
              <a:t>     正在彷徨是否要转换环境的时</a:t>
            </a:r>
            <a:endParaRPr lang="en-MY" altLang="zh-CN" sz="4000" b="1" dirty="0" smtClean="0">
              <a:solidFill>
                <a:schemeClr val="bg1"/>
              </a:solidFill>
              <a:latin typeface="微软雅黑" pitchFamily="34" charset="-122"/>
              <a:ea typeface="微软雅黑" pitchFamily="34" charset="-122"/>
            </a:endParaRPr>
          </a:p>
          <a:p>
            <a:r>
              <a:rPr lang="en-MY" altLang="zh-CN" sz="4000" b="1" dirty="0">
                <a:solidFill>
                  <a:schemeClr val="bg1"/>
                </a:solidFill>
                <a:latin typeface="微软雅黑" pitchFamily="34" charset="-122"/>
                <a:ea typeface="微软雅黑" pitchFamily="34" charset="-122"/>
              </a:rPr>
              <a:t> </a:t>
            </a:r>
            <a:r>
              <a:rPr lang="en-MY" altLang="zh-CN" sz="4000" b="1" dirty="0" smtClean="0">
                <a:solidFill>
                  <a:schemeClr val="bg1"/>
                </a:solidFill>
                <a:latin typeface="微软雅黑" pitchFamily="34" charset="-122"/>
                <a:ea typeface="微软雅黑" pitchFamily="34" charset="-122"/>
              </a:rPr>
              <a:t>    </a:t>
            </a:r>
            <a:r>
              <a:rPr lang="zh-CN" altLang="en-US" sz="4000" b="1" dirty="0" smtClean="0">
                <a:solidFill>
                  <a:schemeClr val="bg1"/>
                </a:solidFill>
                <a:latin typeface="微软雅黑" pitchFamily="34" charset="-122"/>
                <a:ea typeface="微软雅黑" pitchFamily="34" charset="-122"/>
              </a:rPr>
              <a:t>候</a:t>
            </a:r>
            <a:r>
              <a:rPr lang="zh-CN" altLang="en-US" sz="4000" b="1" dirty="0">
                <a:solidFill>
                  <a:schemeClr val="bg1"/>
                </a:solidFill>
                <a:latin typeface="微软雅黑" pitchFamily="34" charset="-122"/>
                <a:ea typeface="微软雅黑" pitchFamily="34" charset="-122"/>
              </a:rPr>
              <a:t>，</a:t>
            </a:r>
            <a:r>
              <a:rPr lang="zh-CN" altLang="en-US" sz="4000" b="1" dirty="0" smtClean="0">
                <a:solidFill>
                  <a:schemeClr val="bg1"/>
                </a:solidFill>
                <a:latin typeface="微软雅黑" pitchFamily="34" charset="-122"/>
                <a:ea typeface="微软雅黑" pitchFamily="34" charset="-122"/>
              </a:rPr>
              <a:t>机会找上了门！</a:t>
            </a:r>
            <a:endParaRPr lang="en-MY" sz="4000" b="1"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122194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fade">
                                      <p:cBhvr>
                                        <p:cTn id="1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88770"/>
            <a:ext cx="4139951" cy="4969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15616" y="764704"/>
            <a:ext cx="6840760" cy="1323439"/>
          </a:xfrm>
          <a:prstGeom prst="rect">
            <a:avLst/>
          </a:prstGeom>
          <a:noFill/>
        </p:spPr>
        <p:txBody>
          <a:bodyPr wrap="square" rtlCol="0">
            <a:spAutoFit/>
          </a:bodyPr>
          <a:lstStyle/>
          <a:p>
            <a:r>
              <a:rPr lang="zh-CN" altLang="en-US" sz="4000" dirty="0" smtClean="0">
                <a:latin typeface="微软雅黑" pitchFamily="34" charset="-122"/>
                <a:ea typeface="微软雅黑" pitchFamily="34" charset="-122"/>
              </a:rPr>
              <a:t>一通突如其来的电话，改变了我的命运。</a:t>
            </a:r>
            <a:endParaRPr lang="en-US" altLang="zh-CN" sz="4000" dirty="0" smtClean="0">
              <a:latin typeface="微软雅黑" pitchFamily="34" charset="-122"/>
              <a:ea typeface="微软雅黑" pitchFamily="34" charset="-122"/>
            </a:endParaRPr>
          </a:p>
        </p:txBody>
      </p:sp>
      <p:sp>
        <p:nvSpPr>
          <p:cNvPr id="4" name="Rectangle 3"/>
          <p:cNvSpPr/>
          <p:nvPr/>
        </p:nvSpPr>
        <p:spPr>
          <a:xfrm>
            <a:off x="3707904" y="3140968"/>
            <a:ext cx="4176464" cy="1446550"/>
          </a:xfrm>
          <a:prstGeom prst="rect">
            <a:avLst/>
          </a:prstGeom>
        </p:spPr>
        <p:txBody>
          <a:bodyPr wrap="square">
            <a:spAutoFit/>
          </a:bodyPr>
          <a:lstStyle/>
          <a:p>
            <a:r>
              <a:rPr lang="zh-CN" altLang="en-US" sz="4400" dirty="0" smtClean="0">
                <a:latin typeface="微软雅黑" pitchFamily="34" charset="-122"/>
                <a:ea typeface="微软雅黑" pitchFamily="34" charset="-122"/>
              </a:rPr>
              <a:t>很</a:t>
            </a:r>
            <a:r>
              <a:rPr lang="zh-CN" altLang="en-US" sz="4400" dirty="0">
                <a:latin typeface="微软雅黑" pitchFamily="34" charset="-122"/>
                <a:ea typeface="微软雅黑" pitchFamily="34" charset="-122"/>
              </a:rPr>
              <a:t>快的</a:t>
            </a:r>
            <a:r>
              <a:rPr lang="zh-CN" altLang="en-US" sz="4400" dirty="0" smtClean="0">
                <a:latin typeface="微软雅黑" pitchFamily="34" charset="-122"/>
                <a:ea typeface="微软雅黑" pitchFamily="34" charset="-122"/>
              </a:rPr>
              <a:t>，我就</a:t>
            </a:r>
            <a:r>
              <a:rPr lang="zh-CN" altLang="en-US" sz="4400" dirty="0">
                <a:latin typeface="微软雅黑" pitchFamily="34" charset="-122"/>
                <a:ea typeface="微软雅黑" pitchFamily="34" charset="-122"/>
              </a:rPr>
              <a:t>准备去拿笃了！</a:t>
            </a:r>
            <a:endParaRPr lang="en-MY" sz="4400" dirty="0">
              <a:latin typeface="微软雅黑" pitchFamily="34" charset="-122"/>
              <a:ea typeface="微软雅黑" pitchFamily="34" charset="-122"/>
            </a:endParaRPr>
          </a:p>
        </p:txBody>
      </p:sp>
    </p:spTree>
    <p:extLst>
      <p:ext uri="{BB962C8B-B14F-4D97-AF65-F5344CB8AC3E}">
        <p14:creationId xmlns:p14="http://schemas.microsoft.com/office/powerpoint/2010/main" val="127738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4196"/>
            <a:ext cx="5364088" cy="4023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979712" y="836712"/>
            <a:ext cx="6048672" cy="2862322"/>
          </a:xfrm>
          <a:prstGeom prst="rect">
            <a:avLst/>
          </a:prstGeom>
          <a:noFill/>
        </p:spPr>
        <p:txBody>
          <a:bodyPr wrap="square" rtlCol="0">
            <a:spAutoFit/>
          </a:bodyPr>
          <a:lstStyle/>
          <a:p>
            <a:r>
              <a:rPr lang="zh-CN" altLang="en-US" sz="6000" dirty="0" smtClean="0">
                <a:latin typeface="微软雅黑" pitchFamily="34" charset="-122"/>
                <a:ea typeface="微软雅黑" pitchFamily="34" charset="-122"/>
              </a:rPr>
              <a:t>带着各种的不确定与未知，我走上了校长之路。</a:t>
            </a:r>
            <a:endParaRPr lang="en-MY" sz="6000" dirty="0">
              <a:latin typeface="微软雅黑" pitchFamily="34" charset="-122"/>
              <a:ea typeface="微软雅黑" pitchFamily="34" charset="-122"/>
            </a:endParaRPr>
          </a:p>
        </p:txBody>
      </p:sp>
    </p:spTree>
    <p:extLst>
      <p:ext uri="{BB962C8B-B14F-4D97-AF65-F5344CB8AC3E}">
        <p14:creationId xmlns:p14="http://schemas.microsoft.com/office/powerpoint/2010/main" val="1090714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5411" y="29380"/>
            <a:ext cx="6840760" cy="684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473718" y="620688"/>
            <a:ext cx="3977564" cy="1754326"/>
          </a:xfrm>
          <a:prstGeom prst="rect">
            <a:avLst/>
          </a:prstGeom>
        </p:spPr>
        <p:txBody>
          <a:bodyPr wrap="none">
            <a:spAutoFit/>
          </a:bodyPr>
          <a:lstStyle/>
          <a:p>
            <a:r>
              <a:rPr lang="en-MY" sz="5400" b="1" dirty="0" smtClean="0">
                <a:solidFill>
                  <a:schemeClr val="bg1"/>
                </a:solidFill>
                <a:latin typeface="微软雅黑" pitchFamily="34" charset="-122"/>
                <a:ea typeface="微软雅黑" pitchFamily="34" charset="-122"/>
              </a:rPr>
              <a:t>Chapter 2. </a:t>
            </a:r>
          </a:p>
          <a:p>
            <a:endParaRPr lang="en-US" altLang="zh-CN" sz="5400" b="1" dirty="0">
              <a:latin typeface="微软雅黑" pitchFamily="34" charset="-122"/>
              <a:ea typeface="微软雅黑" pitchFamily="34" charset="-122"/>
            </a:endParaRPr>
          </a:p>
        </p:txBody>
      </p:sp>
      <p:sp>
        <p:nvSpPr>
          <p:cNvPr id="3" name="TextBox 2"/>
          <p:cNvSpPr txBox="1"/>
          <p:nvPr/>
        </p:nvSpPr>
        <p:spPr>
          <a:xfrm>
            <a:off x="3707904" y="2852936"/>
            <a:ext cx="3456384" cy="923330"/>
          </a:xfrm>
          <a:prstGeom prst="rect">
            <a:avLst/>
          </a:prstGeom>
          <a:noFill/>
        </p:spPr>
        <p:txBody>
          <a:bodyPr wrap="square" rtlCol="0">
            <a:spAutoFit/>
          </a:bodyPr>
          <a:lstStyle/>
          <a:p>
            <a:r>
              <a:rPr lang="zh-CN" altLang="en-US" sz="5400" b="1" dirty="0">
                <a:solidFill>
                  <a:schemeClr val="bg1"/>
                </a:solidFill>
                <a:latin typeface="微软雅黑" pitchFamily="34" charset="-122"/>
                <a:ea typeface="微软雅黑" pitchFamily="34" charset="-122"/>
              </a:rPr>
              <a:t>当幻想</a:t>
            </a:r>
            <a:endParaRPr lang="en-MY" sz="5400" b="1" dirty="0">
              <a:solidFill>
                <a:schemeClr val="bg1"/>
              </a:solidFill>
              <a:latin typeface="微软雅黑" pitchFamily="34" charset="-122"/>
              <a:ea typeface="微软雅黑" pitchFamily="34" charset="-122"/>
            </a:endParaRPr>
          </a:p>
        </p:txBody>
      </p:sp>
      <p:sp>
        <p:nvSpPr>
          <p:cNvPr id="4" name="TextBox 3"/>
          <p:cNvSpPr txBox="1"/>
          <p:nvPr/>
        </p:nvSpPr>
        <p:spPr>
          <a:xfrm>
            <a:off x="4067944" y="3776266"/>
            <a:ext cx="2232248" cy="923330"/>
          </a:xfrm>
          <a:prstGeom prst="rect">
            <a:avLst/>
          </a:prstGeom>
          <a:noFill/>
        </p:spPr>
        <p:txBody>
          <a:bodyPr wrap="square" rtlCol="0">
            <a:spAutoFit/>
          </a:bodyPr>
          <a:lstStyle/>
          <a:p>
            <a:r>
              <a:rPr lang="zh-CN" altLang="en-US" sz="5400" b="1" dirty="0" smtClean="0">
                <a:solidFill>
                  <a:srgbClr val="FF0000"/>
                </a:solidFill>
                <a:latin typeface="微软雅黑" pitchFamily="34" charset="-122"/>
                <a:ea typeface="微软雅黑" pitchFamily="34" charset="-122"/>
              </a:rPr>
              <a:t>破灭</a:t>
            </a:r>
            <a:endParaRPr lang="en-MY" sz="5400" b="1" dirty="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17235691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7431" y="764704"/>
            <a:ext cx="7061549"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4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rPr>
              <a:t>你听过拿笃这个地方吗？</a:t>
            </a:r>
            <a:endParaRPr lang="en-US" sz="4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pic>
        <p:nvPicPr>
          <p:cNvPr id="3" name="Picture 2"/>
          <p:cNvPicPr>
            <a:picLocks noChangeAspect="1" noChangeArrowheads="1"/>
          </p:cNvPicPr>
          <p:nvPr/>
        </p:nvPicPr>
        <p:blipFill>
          <a:blip r:embed="rId2"/>
          <a:srcRect l="14600" t="19126" r="20850" b="11202"/>
          <a:stretch>
            <a:fillRect/>
          </a:stretch>
        </p:blipFill>
        <p:spPr bwMode="auto">
          <a:xfrm>
            <a:off x="528751" y="1682875"/>
            <a:ext cx="8017273" cy="4867631"/>
          </a:xfrm>
          <a:prstGeom prst="rect">
            <a:avLst/>
          </a:prstGeom>
          <a:ln>
            <a:noFill/>
          </a:ln>
          <a:effectLst>
            <a:softEdge rad="112500"/>
          </a:effectLst>
        </p:spPr>
      </p:pic>
      <p:sp>
        <p:nvSpPr>
          <p:cNvPr id="4" name="TextBox 3"/>
          <p:cNvSpPr txBox="1"/>
          <p:nvPr/>
        </p:nvSpPr>
        <p:spPr>
          <a:xfrm>
            <a:off x="6084168" y="4317962"/>
            <a:ext cx="648072" cy="369332"/>
          </a:xfrm>
          <a:prstGeom prst="rect">
            <a:avLst/>
          </a:prstGeom>
          <a:noFill/>
        </p:spPr>
        <p:txBody>
          <a:bodyPr wrap="square" rtlCol="0">
            <a:spAutoFit/>
          </a:bodyPr>
          <a:lstStyle/>
          <a:p>
            <a:r>
              <a:rPr lang="zh-CN" altLang="en-US" b="1" dirty="0" smtClean="0">
                <a:latin typeface="微软雅黑" pitchFamily="34" charset="-122"/>
                <a:ea typeface="微软雅黑" pitchFamily="34" charset="-122"/>
              </a:rPr>
              <a:t>拿笃</a:t>
            </a:r>
            <a:endParaRPr lang="en-MY" b="1" dirty="0">
              <a:latin typeface="微软雅黑" pitchFamily="34" charset="-122"/>
              <a:ea typeface="微软雅黑" pitchFamily="34" charset="-122"/>
            </a:endParaRPr>
          </a:p>
        </p:txBody>
      </p:sp>
    </p:spTree>
    <p:extLst>
      <p:ext uri="{BB962C8B-B14F-4D97-AF65-F5344CB8AC3E}">
        <p14:creationId xmlns:p14="http://schemas.microsoft.com/office/powerpoint/2010/main" val="104808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12" y="980728"/>
            <a:ext cx="9221824"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505778" y="2132856"/>
            <a:ext cx="884523" cy="369332"/>
          </a:xfrm>
          <a:prstGeom prst="rect">
            <a:avLst/>
          </a:prstGeom>
          <a:solidFill>
            <a:srgbClr val="CCCCFF"/>
          </a:solidFill>
        </p:spPr>
        <p:txBody>
          <a:bodyPr wrap="square" rtlCol="0">
            <a:spAutoFit/>
          </a:bodyPr>
          <a:lstStyle/>
          <a:p>
            <a:r>
              <a:rPr lang="zh-CN" altLang="en-US" b="1" dirty="0" smtClean="0">
                <a:latin typeface="微软雅黑" pitchFamily="34" charset="-122"/>
                <a:ea typeface="微软雅黑" pitchFamily="34" charset="-122"/>
              </a:rPr>
              <a:t>山打根</a:t>
            </a:r>
            <a:endParaRPr lang="en-MY" b="1" dirty="0">
              <a:latin typeface="微软雅黑" pitchFamily="34" charset="-122"/>
              <a:ea typeface="微软雅黑" pitchFamily="34" charset="-122"/>
            </a:endParaRPr>
          </a:p>
        </p:txBody>
      </p:sp>
      <p:sp>
        <p:nvSpPr>
          <p:cNvPr id="3" name="TextBox 2"/>
          <p:cNvSpPr txBox="1"/>
          <p:nvPr/>
        </p:nvSpPr>
        <p:spPr>
          <a:xfrm>
            <a:off x="7452320" y="4005064"/>
            <a:ext cx="710091" cy="369332"/>
          </a:xfrm>
          <a:prstGeom prst="rect">
            <a:avLst/>
          </a:prstGeom>
          <a:solidFill>
            <a:schemeClr val="accent1">
              <a:lumMod val="20000"/>
              <a:lumOff val="80000"/>
            </a:schemeClr>
          </a:solidFill>
        </p:spPr>
        <p:txBody>
          <a:bodyPr wrap="square" rtlCol="0">
            <a:spAutoFit/>
          </a:bodyPr>
          <a:lstStyle/>
          <a:p>
            <a:r>
              <a:rPr lang="zh-CN" altLang="en-US" b="1" dirty="0" smtClean="0">
                <a:latin typeface="微软雅黑" pitchFamily="34" charset="-122"/>
                <a:ea typeface="微软雅黑" pitchFamily="34" charset="-122"/>
              </a:rPr>
              <a:t>拿笃</a:t>
            </a:r>
            <a:endParaRPr lang="en-MY" b="1" dirty="0">
              <a:latin typeface="微软雅黑" pitchFamily="34" charset="-122"/>
              <a:ea typeface="微软雅黑" pitchFamily="34" charset="-122"/>
            </a:endParaRPr>
          </a:p>
        </p:txBody>
      </p:sp>
      <p:sp>
        <p:nvSpPr>
          <p:cNvPr id="4" name="TextBox 3"/>
          <p:cNvSpPr txBox="1"/>
          <p:nvPr/>
        </p:nvSpPr>
        <p:spPr>
          <a:xfrm>
            <a:off x="5785698" y="5373216"/>
            <a:ext cx="720080" cy="369332"/>
          </a:xfrm>
          <a:prstGeom prst="rect">
            <a:avLst/>
          </a:prstGeom>
          <a:solidFill>
            <a:srgbClr val="66FF99">
              <a:alpha val="50980"/>
            </a:srgbClr>
          </a:solidFill>
          <a:ln>
            <a:solidFill>
              <a:srgbClr val="000000">
                <a:alpha val="5882"/>
              </a:srgbClr>
            </a:solidFill>
          </a:ln>
        </p:spPr>
        <p:txBody>
          <a:bodyPr wrap="square" rtlCol="0">
            <a:spAutoFit/>
          </a:bodyPr>
          <a:lstStyle/>
          <a:p>
            <a:r>
              <a:rPr lang="zh-CN" altLang="en-US" b="1" dirty="0" smtClean="0">
                <a:latin typeface="微软雅黑" pitchFamily="34" charset="-122"/>
                <a:ea typeface="微软雅黑" pitchFamily="34" charset="-122"/>
              </a:rPr>
              <a:t>斗湖</a:t>
            </a:r>
            <a:endParaRPr lang="en-MY" b="1" dirty="0">
              <a:latin typeface="微软雅黑" pitchFamily="34" charset="-122"/>
              <a:ea typeface="微软雅黑" pitchFamily="34" charset="-122"/>
            </a:endParaRPr>
          </a:p>
        </p:txBody>
      </p:sp>
    </p:spTree>
    <p:extLst>
      <p:ext uri="{BB962C8B-B14F-4D97-AF65-F5344CB8AC3E}">
        <p14:creationId xmlns:p14="http://schemas.microsoft.com/office/powerpoint/2010/main" val="202528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ser\Pictures\astro boy\astro boys\map_rec103077.jpg"/>
          <p:cNvPicPr>
            <a:picLocks noChangeAspect="1" noChangeArrowheads="1"/>
          </p:cNvPicPr>
          <p:nvPr/>
        </p:nvPicPr>
        <p:blipFill>
          <a:blip r:embed="rId2"/>
          <a:srcRect/>
          <a:stretch>
            <a:fillRect/>
          </a:stretch>
        </p:blipFill>
        <p:spPr bwMode="auto">
          <a:xfrm>
            <a:off x="1590908" y="1587143"/>
            <a:ext cx="6072230" cy="5060191"/>
          </a:xfrm>
          <a:prstGeom prst="rect">
            <a:avLst/>
          </a:prstGeom>
          <a:noFill/>
        </p:spPr>
      </p:pic>
      <p:sp>
        <p:nvSpPr>
          <p:cNvPr id="3" name="TextBox 2"/>
          <p:cNvSpPr txBox="1"/>
          <p:nvPr/>
        </p:nvSpPr>
        <p:spPr>
          <a:xfrm>
            <a:off x="1643042" y="571480"/>
            <a:ext cx="5786478" cy="1015663"/>
          </a:xfrm>
          <a:prstGeom prst="rect">
            <a:avLst/>
          </a:prstGeom>
          <a:noFill/>
        </p:spPr>
        <p:txBody>
          <a:bodyPr wrap="square" rtlCol="0">
            <a:spAutoFit/>
          </a:bodyPr>
          <a:lstStyle/>
          <a:p>
            <a:r>
              <a:rPr lang="en-US" sz="6000" b="1" dirty="0" smtClean="0"/>
              <a:t>2013</a:t>
            </a:r>
            <a:r>
              <a:rPr lang="zh-CN" altLang="en-US" sz="6000" b="1" dirty="0" smtClean="0"/>
              <a:t>年</a:t>
            </a:r>
            <a:r>
              <a:rPr lang="en-US" altLang="zh-CN" sz="6000" b="1" dirty="0" smtClean="0"/>
              <a:t>2</a:t>
            </a:r>
            <a:r>
              <a:rPr lang="zh-CN" altLang="en-US" sz="6000" b="1" dirty="0" smtClean="0"/>
              <a:t>月。。。</a:t>
            </a:r>
            <a:endParaRPr lang="en-US" sz="6000" b="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67776">
            <a:off x="585225" y="747893"/>
            <a:ext cx="52578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3645818"/>
            <a:ext cx="4727388" cy="3001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318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1000" fill="hold"/>
                                        <p:tgtEl>
                                          <p:spTgt spid="2050"/>
                                        </p:tgtEl>
                                        <p:attrNameLst>
                                          <p:attrName>ppt_w</p:attrName>
                                        </p:attrNameLst>
                                      </p:cBhvr>
                                      <p:tavLst>
                                        <p:tav tm="0">
                                          <p:val>
                                            <p:fltVal val="0"/>
                                          </p:val>
                                        </p:tav>
                                        <p:tav tm="100000">
                                          <p:val>
                                            <p:strVal val="#ppt_w"/>
                                          </p:val>
                                        </p:tav>
                                      </p:tavLst>
                                    </p:anim>
                                    <p:anim calcmode="lin" valueType="num">
                                      <p:cBhvr>
                                        <p:cTn id="13" dur="1000" fill="hold"/>
                                        <p:tgtEl>
                                          <p:spTgt spid="2050"/>
                                        </p:tgtEl>
                                        <p:attrNameLst>
                                          <p:attrName>ppt_h</p:attrName>
                                        </p:attrNameLst>
                                      </p:cBhvr>
                                      <p:tavLst>
                                        <p:tav tm="0">
                                          <p:val>
                                            <p:fltVal val="0"/>
                                          </p:val>
                                        </p:tav>
                                        <p:tav tm="100000">
                                          <p:val>
                                            <p:strVal val="#ppt_h"/>
                                          </p:val>
                                        </p:tav>
                                      </p:tavLst>
                                    </p:anim>
                                    <p:anim calcmode="lin" valueType="num">
                                      <p:cBhvr>
                                        <p:cTn id="14" dur="1000" fill="hold"/>
                                        <p:tgtEl>
                                          <p:spTgt spid="2050"/>
                                        </p:tgtEl>
                                        <p:attrNameLst>
                                          <p:attrName>style.rotation</p:attrName>
                                        </p:attrNameLst>
                                      </p:cBhvr>
                                      <p:tavLst>
                                        <p:tav tm="0">
                                          <p:val>
                                            <p:fltVal val="90"/>
                                          </p:val>
                                        </p:tav>
                                        <p:tav tm="100000">
                                          <p:val>
                                            <p:fltVal val="0"/>
                                          </p:val>
                                        </p:tav>
                                      </p:tavLst>
                                    </p:anim>
                                    <p:animEffect transition="in" filter="fade">
                                      <p:cBhvr>
                                        <p:cTn id="15" dur="10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2051"/>
                                        </p:tgtEl>
                                        <p:attrNameLst>
                                          <p:attrName>style.visibility</p:attrName>
                                        </p:attrNameLst>
                                      </p:cBhvr>
                                      <p:to>
                                        <p:strVal val="visible"/>
                                      </p:to>
                                    </p:set>
                                    <p:anim calcmode="lin" valueType="num">
                                      <p:cBhvr>
                                        <p:cTn id="20" dur="1000" fill="hold"/>
                                        <p:tgtEl>
                                          <p:spTgt spid="2051"/>
                                        </p:tgtEl>
                                        <p:attrNameLst>
                                          <p:attrName>ppt_w</p:attrName>
                                        </p:attrNameLst>
                                      </p:cBhvr>
                                      <p:tavLst>
                                        <p:tav tm="0">
                                          <p:val>
                                            <p:fltVal val="0"/>
                                          </p:val>
                                        </p:tav>
                                        <p:tav tm="100000">
                                          <p:val>
                                            <p:strVal val="#ppt_w"/>
                                          </p:val>
                                        </p:tav>
                                      </p:tavLst>
                                    </p:anim>
                                    <p:anim calcmode="lin" valueType="num">
                                      <p:cBhvr>
                                        <p:cTn id="21" dur="1000" fill="hold"/>
                                        <p:tgtEl>
                                          <p:spTgt spid="2051"/>
                                        </p:tgtEl>
                                        <p:attrNameLst>
                                          <p:attrName>ppt_h</p:attrName>
                                        </p:attrNameLst>
                                      </p:cBhvr>
                                      <p:tavLst>
                                        <p:tav tm="0">
                                          <p:val>
                                            <p:fltVal val="0"/>
                                          </p:val>
                                        </p:tav>
                                        <p:tav tm="100000">
                                          <p:val>
                                            <p:strVal val="#ppt_h"/>
                                          </p:val>
                                        </p:tav>
                                      </p:tavLst>
                                    </p:anim>
                                    <p:anim calcmode="lin" valueType="num">
                                      <p:cBhvr>
                                        <p:cTn id="22" dur="1000" fill="hold"/>
                                        <p:tgtEl>
                                          <p:spTgt spid="2051"/>
                                        </p:tgtEl>
                                        <p:attrNameLst>
                                          <p:attrName>style.rotation</p:attrName>
                                        </p:attrNameLst>
                                      </p:cBhvr>
                                      <p:tavLst>
                                        <p:tav tm="0">
                                          <p:val>
                                            <p:fltVal val="90"/>
                                          </p:val>
                                        </p:tav>
                                        <p:tav tm="100000">
                                          <p:val>
                                            <p:fltVal val="0"/>
                                          </p:val>
                                        </p:tav>
                                      </p:tavLst>
                                    </p:anim>
                                    <p:animEffect transition="in" filter="fade">
                                      <p:cBhvr>
                                        <p:cTn id="23" dur="1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User\Pictures\astro boy\astro boys\140507gnews10.jpg"/>
          <p:cNvPicPr>
            <a:picLocks noChangeAspect="1" noChangeArrowheads="1"/>
          </p:cNvPicPr>
          <p:nvPr/>
        </p:nvPicPr>
        <p:blipFill>
          <a:blip r:embed="rId2"/>
          <a:srcRect/>
          <a:stretch>
            <a:fillRect/>
          </a:stretch>
        </p:blipFill>
        <p:spPr bwMode="auto">
          <a:xfrm>
            <a:off x="1761761" y="1318120"/>
            <a:ext cx="5618551" cy="5267391"/>
          </a:xfrm>
          <a:prstGeom prst="rect">
            <a:avLst/>
          </a:prstGeom>
          <a:noFill/>
        </p:spPr>
      </p:pic>
      <p:sp>
        <p:nvSpPr>
          <p:cNvPr id="3" name="TextBox 2"/>
          <p:cNvSpPr txBox="1"/>
          <p:nvPr/>
        </p:nvSpPr>
        <p:spPr>
          <a:xfrm>
            <a:off x="1761761" y="548680"/>
            <a:ext cx="4429156" cy="769441"/>
          </a:xfrm>
          <a:prstGeom prst="rect">
            <a:avLst/>
          </a:prstGeom>
          <a:noFill/>
        </p:spPr>
        <p:txBody>
          <a:bodyPr wrap="square" rtlCol="0">
            <a:spAutoFit/>
          </a:bodyPr>
          <a:lstStyle/>
          <a:p>
            <a:r>
              <a:rPr lang="en-US" sz="4400" b="1" dirty="0" smtClean="0">
                <a:latin typeface="微软雅黑" pitchFamily="34" charset="-122"/>
                <a:ea typeface="微软雅黑" pitchFamily="34" charset="-122"/>
              </a:rPr>
              <a:t>2014</a:t>
            </a:r>
            <a:r>
              <a:rPr lang="zh-CN" altLang="en-US" sz="4400" b="1" dirty="0" smtClean="0">
                <a:latin typeface="微软雅黑" pitchFamily="34" charset="-122"/>
                <a:ea typeface="微软雅黑" pitchFamily="34" charset="-122"/>
              </a:rPr>
              <a:t>年</a:t>
            </a:r>
            <a:r>
              <a:rPr lang="en-US" altLang="zh-CN" sz="4400" b="1" dirty="0" smtClean="0">
                <a:latin typeface="微软雅黑" pitchFamily="34" charset="-122"/>
                <a:ea typeface="微软雅黑" pitchFamily="34" charset="-122"/>
              </a:rPr>
              <a:t>5</a:t>
            </a:r>
            <a:r>
              <a:rPr lang="zh-CN" altLang="en-US" sz="4400" b="1" dirty="0" smtClean="0">
                <a:latin typeface="微软雅黑" pitchFamily="34" charset="-122"/>
                <a:ea typeface="微软雅黑" pitchFamily="34" charset="-122"/>
              </a:rPr>
              <a:t>月。。。</a:t>
            </a:r>
            <a:endParaRPr lang="en-US" sz="4400" b="1" dirty="0">
              <a:latin typeface="微软雅黑" pitchFamily="34" charset="-122"/>
              <a:ea typeface="微软雅黑" pitchFamily="34" charset="-122"/>
            </a:endParaRPr>
          </a:p>
        </p:txBody>
      </p:sp>
    </p:spTree>
    <p:extLst>
      <p:ext uri="{BB962C8B-B14F-4D97-AF65-F5344CB8AC3E}">
        <p14:creationId xmlns:p14="http://schemas.microsoft.com/office/powerpoint/2010/main" val="16391899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16632"/>
            <a:ext cx="4584257"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3528" y="1007150"/>
            <a:ext cx="3528392" cy="523220"/>
          </a:xfrm>
          <a:prstGeom prst="rect">
            <a:avLst/>
          </a:prstGeom>
          <a:noFill/>
        </p:spPr>
        <p:txBody>
          <a:bodyPr wrap="square" rtlCol="0">
            <a:spAutoFit/>
          </a:bodyPr>
          <a:lstStyle/>
          <a:p>
            <a:r>
              <a:rPr lang="en-US" altLang="zh-CN" sz="2800" b="1" dirty="0" smtClean="0"/>
              <a:t>2016</a:t>
            </a:r>
            <a:r>
              <a:rPr lang="zh-CN" altLang="en-US" sz="2800" b="1" dirty="0" smtClean="0"/>
              <a:t>年</a:t>
            </a:r>
            <a:r>
              <a:rPr lang="en-US" altLang="zh-CN" sz="2800" b="1" dirty="0" smtClean="0"/>
              <a:t>7</a:t>
            </a:r>
            <a:r>
              <a:rPr lang="zh-CN" altLang="en-US" sz="2800" b="1" dirty="0" smtClean="0"/>
              <a:t>月</a:t>
            </a:r>
            <a:r>
              <a:rPr lang="en-US" altLang="zh-CN" sz="2800" b="1" dirty="0" smtClean="0"/>
              <a:t>11</a:t>
            </a:r>
            <a:r>
              <a:rPr lang="zh-CN" altLang="en-US" sz="2800" b="1" dirty="0" smtClean="0"/>
              <a:t>日</a:t>
            </a:r>
            <a:endParaRPr lang="en-MY" sz="2800" b="1" dirty="0"/>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9096" y="620688"/>
            <a:ext cx="4452492" cy="526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102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2411" y="2492896"/>
            <a:ext cx="6154250" cy="110799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6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rPr>
              <a:t>先来个自我介绍</a:t>
            </a:r>
            <a:endParaRPr lang="en-US" sz="6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Tree>
    <p:extLst>
      <p:ext uri="{BB962C8B-B14F-4D97-AF65-F5344CB8AC3E}">
        <p14:creationId xmlns:p14="http://schemas.microsoft.com/office/powerpoint/2010/main" val="9374944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4" y="370669"/>
            <a:ext cx="5072441" cy="6105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08104" y="620688"/>
            <a:ext cx="3312368" cy="2123658"/>
          </a:xfrm>
          <a:prstGeom prst="rect">
            <a:avLst/>
          </a:prstGeom>
          <a:noFill/>
        </p:spPr>
        <p:txBody>
          <a:bodyPr wrap="square" rtlCol="0">
            <a:spAutoFit/>
          </a:bodyPr>
          <a:lstStyle/>
          <a:p>
            <a:r>
              <a:rPr lang="zh-CN" altLang="en-US" sz="4400" b="1" dirty="0" smtClean="0">
                <a:latin typeface="微软雅黑" pitchFamily="34" charset="-122"/>
                <a:ea typeface="微软雅黑" pitchFamily="34" charset="-122"/>
              </a:rPr>
              <a:t>现在，你知道拿笃了吧！</a:t>
            </a:r>
            <a:endParaRPr lang="en-US" altLang="zh-CN" sz="4400" b="1" dirty="0" smtClean="0">
              <a:latin typeface="微软雅黑" pitchFamily="34" charset="-122"/>
              <a:ea typeface="微软雅黑" pitchFamily="34" charset="-122"/>
            </a:endParaRPr>
          </a:p>
          <a:p>
            <a:endParaRPr lang="en-MY" sz="4400" b="1" dirty="0">
              <a:latin typeface="微软雅黑" pitchFamily="34" charset="-122"/>
              <a:ea typeface="微软雅黑" pitchFamily="34" charset="-122"/>
            </a:endParaRPr>
          </a:p>
        </p:txBody>
      </p:sp>
      <p:sp>
        <p:nvSpPr>
          <p:cNvPr id="3" name="Rectangle 2"/>
          <p:cNvSpPr/>
          <p:nvPr/>
        </p:nvSpPr>
        <p:spPr>
          <a:xfrm rot="20433117">
            <a:off x="312287" y="3378358"/>
            <a:ext cx="8552342"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7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rPr>
              <a:t>可当时我不知道啊！</a:t>
            </a:r>
            <a:endParaRPr lang="en-US" sz="7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Tree>
    <p:extLst>
      <p:ext uri="{BB962C8B-B14F-4D97-AF65-F5344CB8AC3E}">
        <p14:creationId xmlns:p14="http://schemas.microsoft.com/office/powerpoint/2010/main" val="241188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0227" y="2308369"/>
            <a:ext cx="5346335" cy="132343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8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rPr>
              <a:t>我知道的是</a:t>
            </a:r>
            <a:endParaRPr lang="en-US" sz="8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Tree>
    <p:extLst>
      <p:ext uri="{BB962C8B-B14F-4D97-AF65-F5344CB8AC3E}">
        <p14:creationId xmlns:p14="http://schemas.microsoft.com/office/powerpoint/2010/main" val="2824883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7689" y="711624"/>
            <a:ext cx="7416824" cy="2062103"/>
          </a:xfrm>
          <a:prstGeom prst="rect">
            <a:avLst/>
          </a:prstGeom>
        </p:spPr>
        <p:txBody>
          <a:bodyPr wrap="square">
            <a:spAutoFit/>
          </a:bodyPr>
          <a:lstStyle/>
          <a:p>
            <a:r>
              <a:rPr lang="zh-CN" altLang="en-US" sz="3200" dirty="0">
                <a:latin typeface="微软雅黑" pitchFamily="34" charset="-122"/>
                <a:ea typeface="微软雅黑" pitchFamily="34" charset="-122"/>
              </a:rPr>
              <a:t>拿笃市镇位于两大著名生态旅游胜地</a:t>
            </a:r>
            <a:r>
              <a:rPr lang="zh-CN" altLang="en-US" sz="3200" dirty="0" smtClean="0">
                <a:latin typeface="微软雅黑" pitchFamily="34" charset="-122"/>
                <a:ea typeface="微软雅黑" pitchFamily="34" charset="-122"/>
              </a:rPr>
              <a:t>丹浓谷</a:t>
            </a:r>
            <a:r>
              <a:rPr lang="zh-CN" altLang="en-US" sz="3200" dirty="0">
                <a:latin typeface="微软雅黑" pitchFamily="34" charset="-122"/>
                <a:ea typeface="微软雅黑" pitchFamily="34" charset="-122"/>
              </a:rPr>
              <a:t>（</a:t>
            </a:r>
            <a:r>
              <a:rPr lang="en-US" sz="3200" dirty="0" err="1">
                <a:latin typeface="微软雅黑" pitchFamily="34" charset="-122"/>
                <a:ea typeface="微软雅黑" pitchFamily="34" charset="-122"/>
              </a:rPr>
              <a:t>Danum</a:t>
            </a:r>
            <a:r>
              <a:rPr lang="en-US" sz="3200" dirty="0">
                <a:latin typeface="微软雅黑" pitchFamily="34" charset="-122"/>
                <a:ea typeface="微软雅黑" pitchFamily="34" charset="-122"/>
              </a:rPr>
              <a:t> Valley</a:t>
            </a:r>
            <a:r>
              <a:rPr lang="zh-CN" altLang="en-US" sz="3200" dirty="0">
                <a:latin typeface="微软雅黑" pitchFamily="34" charset="-122"/>
                <a:ea typeface="微软雅黑" pitchFamily="34" charset="-122"/>
              </a:rPr>
              <a:t>）和踏宾野生动物保护区（</a:t>
            </a:r>
            <a:r>
              <a:rPr lang="en-US" sz="3200" dirty="0" err="1">
                <a:latin typeface="微软雅黑" pitchFamily="34" charset="-122"/>
                <a:ea typeface="微软雅黑" pitchFamily="34" charset="-122"/>
              </a:rPr>
              <a:t>Tabin</a:t>
            </a:r>
            <a:r>
              <a:rPr lang="en-US" sz="3200" dirty="0">
                <a:latin typeface="微软雅黑" pitchFamily="34" charset="-122"/>
                <a:ea typeface="微软雅黑" pitchFamily="34" charset="-122"/>
              </a:rPr>
              <a:t> Wildlife Reserve</a:t>
            </a:r>
            <a:r>
              <a:rPr lang="zh-CN" altLang="en-US" sz="3200" dirty="0">
                <a:latin typeface="微软雅黑" pitchFamily="34" charset="-122"/>
                <a:ea typeface="微软雅黑" pitchFamily="34" charset="-122"/>
              </a:rPr>
              <a:t>）的中间，是进入这两个地区的交通中转站。</a:t>
            </a:r>
            <a:endParaRPr lang="en-MY" sz="3200" dirty="0">
              <a:latin typeface="微软雅黑" pitchFamily="34" charset="-122"/>
              <a:ea typeface="微软雅黑" pitchFamily="34" charset="-122"/>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802948"/>
            <a:ext cx="3087466" cy="3087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6269" y="2783106"/>
            <a:ext cx="5019477" cy="3082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52257" y="5868190"/>
            <a:ext cx="2207575" cy="461665"/>
          </a:xfrm>
          <a:prstGeom prst="rect">
            <a:avLst/>
          </a:prstGeom>
          <a:noFill/>
        </p:spPr>
        <p:txBody>
          <a:bodyPr wrap="square" rtlCol="0">
            <a:spAutoFit/>
          </a:bodyPr>
          <a:lstStyle/>
          <a:p>
            <a:r>
              <a:rPr lang="en-US" sz="2400" dirty="0" err="1"/>
              <a:t>Danum</a:t>
            </a:r>
            <a:r>
              <a:rPr lang="en-US" sz="2400" dirty="0"/>
              <a:t> Valley</a:t>
            </a:r>
            <a:endParaRPr lang="en-MY" sz="2400" dirty="0"/>
          </a:p>
        </p:txBody>
      </p:sp>
      <p:sp>
        <p:nvSpPr>
          <p:cNvPr id="4" name="TextBox 3"/>
          <p:cNvSpPr txBox="1"/>
          <p:nvPr/>
        </p:nvSpPr>
        <p:spPr>
          <a:xfrm>
            <a:off x="3953616" y="5865807"/>
            <a:ext cx="2936533" cy="461665"/>
          </a:xfrm>
          <a:prstGeom prst="rect">
            <a:avLst/>
          </a:prstGeom>
          <a:noFill/>
        </p:spPr>
        <p:txBody>
          <a:bodyPr wrap="square" rtlCol="0">
            <a:spAutoFit/>
          </a:bodyPr>
          <a:lstStyle/>
          <a:p>
            <a:r>
              <a:rPr lang="en-US" sz="2400" dirty="0" err="1"/>
              <a:t>Tabin</a:t>
            </a:r>
            <a:r>
              <a:rPr lang="en-US" sz="2400" dirty="0"/>
              <a:t> Wildlife Reserve</a:t>
            </a:r>
            <a:endParaRPr lang="en-MY" sz="2400" dirty="0"/>
          </a:p>
        </p:txBody>
      </p:sp>
    </p:spTree>
    <p:extLst>
      <p:ext uri="{BB962C8B-B14F-4D97-AF65-F5344CB8AC3E}">
        <p14:creationId xmlns:p14="http://schemas.microsoft.com/office/powerpoint/2010/main" val="9290943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02" y="1628800"/>
            <a:ext cx="8960996"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67544" y="764704"/>
            <a:ext cx="3528392" cy="769441"/>
          </a:xfrm>
          <a:prstGeom prst="rect">
            <a:avLst/>
          </a:prstGeom>
          <a:noFill/>
        </p:spPr>
        <p:txBody>
          <a:bodyPr wrap="square" rtlCol="0">
            <a:spAutoFit/>
          </a:bodyPr>
          <a:lstStyle/>
          <a:p>
            <a:r>
              <a:rPr lang="zh-CN" altLang="en-US" sz="4400" dirty="0" smtClean="0">
                <a:latin typeface="微软雅黑" pitchFamily="34" charset="-122"/>
                <a:ea typeface="微软雅黑" pitchFamily="34" charset="-122"/>
              </a:rPr>
              <a:t>还有</a:t>
            </a:r>
            <a:r>
              <a:rPr lang="en-US" altLang="zh-CN" sz="4400" dirty="0" smtClean="0">
                <a:latin typeface="微软雅黑" pitchFamily="34" charset="-122"/>
                <a:ea typeface="微软雅黑" pitchFamily="34" charset="-122"/>
              </a:rPr>
              <a:t>……</a:t>
            </a:r>
            <a:endParaRPr lang="en-MY" sz="4400" dirty="0">
              <a:latin typeface="微软雅黑" pitchFamily="34" charset="-122"/>
              <a:ea typeface="微软雅黑" pitchFamily="34" charset="-122"/>
            </a:endParaRPr>
          </a:p>
        </p:txBody>
      </p:sp>
    </p:spTree>
    <p:extLst>
      <p:ext uri="{BB962C8B-B14F-4D97-AF65-F5344CB8AC3E}">
        <p14:creationId xmlns:p14="http://schemas.microsoft.com/office/powerpoint/2010/main" val="58324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 calcmode="lin" valueType="num">
                                      <p:cBhvr>
                                        <p:cTn id="9" dur="1000" fill="hold"/>
                                        <p:tgtEl>
                                          <p:spTgt spid="5122"/>
                                        </p:tgtEl>
                                        <p:attrNameLst>
                                          <p:attrName>style.rotation</p:attrName>
                                        </p:attrNameLst>
                                      </p:cBhvr>
                                      <p:tavLst>
                                        <p:tav tm="0">
                                          <p:val>
                                            <p:fltVal val="90"/>
                                          </p:val>
                                        </p:tav>
                                        <p:tav tm="100000">
                                          <p:val>
                                            <p:fltVal val="0"/>
                                          </p:val>
                                        </p:tav>
                                      </p:tavLst>
                                    </p:anim>
                                    <p:animEffect transition="in" filter="fade">
                                      <p:cBhvr>
                                        <p:cTn id="10"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16081"/>
            <a:ext cx="8784976" cy="5299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35979" y="764704"/>
            <a:ext cx="7776864" cy="2308324"/>
          </a:xfrm>
          <a:prstGeom prst="rect">
            <a:avLst/>
          </a:prstGeom>
        </p:spPr>
        <p:txBody>
          <a:bodyPr wrap="square">
            <a:spAutoFit/>
          </a:bodyPr>
          <a:lstStyle/>
          <a:p>
            <a:r>
              <a:rPr lang="en-US" altLang="zh-CN" sz="3600" b="1" dirty="0" smtClean="0">
                <a:latin typeface="微软雅黑" pitchFamily="34" charset="-122"/>
                <a:ea typeface="微软雅黑" pitchFamily="34" charset="-122"/>
              </a:rPr>
              <a:t>2009</a:t>
            </a:r>
            <a:r>
              <a:rPr lang="zh-CN" altLang="en-US" sz="3600" b="1" dirty="0" smtClean="0">
                <a:latin typeface="微软雅黑" pitchFamily="34" charset="-122"/>
                <a:ea typeface="微软雅黑" pitchFamily="34" charset="-122"/>
              </a:rPr>
              <a:t>年</a:t>
            </a:r>
            <a:r>
              <a:rPr lang="en-US" altLang="zh-CN" sz="3600" b="1" dirty="0" smtClean="0">
                <a:latin typeface="微软雅黑" pitchFamily="34" charset="-122"/>
                <a:ea typeface="微软雅黑" pitchFamily="34" charset="-122"/>
              </a:rPr>
              <a:t>10</a:t>
            </a:r>
            <a:r>
              <a:rPr lang="zh-CN" altLang="en-US" sz="3600" b="1" dirty="0" smtClean="0">
                <a:latin typeface="微软雅黑" pitchFamily="34" charset="-122"/>
                <a:ea typeface="微软雅黑" pitchFamily="34" charset="-122"/>
              </a:rPr>
              <a:t>月，笃</a:t>
            </a:r>
            <a:r>
              <a:rPr lang="zh-CN" altLang="en-US" sz="3600" b="1" dirty="0">
                <a:latin typeface="微软雅黑" pitchFamily="34" charset="-122"/>
                <a:ea typeface="微软雅黑" pitchFamily="34" charset="-122"/>
              </a:rPr>
              <a:t>中董事会派人亲至马六甲和我面谈，除了满满的诚意打动我之外，婆罗洲东海岸这个自然环境也对我有着致命的吸引力！</a:t>
            </a:r>
            <a:endParaRPr lang="en-US" altLang="zh-CN" sz="3600" b="1" dirty="0">
              <a:latin typeface="微软雅黑" pitchFamily="34" charset="-122"/>
              <a:ea typeface="微软雅黑" pitchFamily="34" charset="-122"/>
            </a:endParaRPr>
          </a:p>
        </p:txBody>
      </p:sp>
    </p:spTree>
    <p:extLst>
      <p:ext uri="{BB962C8B-B14F-4D97-AF65-F5344CB8AC3E}">
        <p14:creationId xmlns:p14="http://schemas.microsoft.com/office/powerpoint/2010/main" val="73410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4717" y="3543985"/>
            <a:ext cx="5937765" cy="3314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27584" y="404664"/>
            <a:ext cx="7416824" cy="3139321"/>
          </a:xfrm>
          <a:prstGeom prst="rect">
            <a:avLst/>
          </a:prstGeom>
          <a:noFill/>
        </p:spPr>
        <p:txBody>
          <a:bodyPr wrap="square" rtlCol="0">
            <a:spAutoFit/>
          </a:bodyPr>
          <a:lstStyle/>
          <a:p>
            <a:endParaRPr lang="en-US" dirty="0"/>
          </a:p>
          <a:p>
            <a:r>
              <a:rPr lang="zh-CN" altLang="en-US" sz="3600" dirty="0" smtClean="0">
                <a:latin typeface="微软雅黑" pitchFamily="34" charset="-122"/>
                <a:ea typeface="微软雅黑" pitchFamily="34" charset="-122"/>
              </a:rPr>
              <a:t>“学校宿舍旁边是条小河，远处就是拿笃海边。隔着小河就是学校操场，附近有很美丽的海滩</a:t>
            </a:r>
            <a:r>
              <a:rPr lang="en-US" altLang="zh-CN" sz="3600" dirty="0" smtClean="0">
                <a:latin typeface="微软雅黑" pitchFamily="34" charset="-122"/>
                <a:ea typeface="微软雅黑" pitchFamily="34" charset="-122"/>
              </a:rPr>
              <a:t>……</a:t>
            </a:r>
            <a:r>
              <a:rPr lang="zh-CN" altLang="en-US" sz="3600" dirty="0" smtClean="0">
                <a:latin typeface="微软雅黑" pitchFamily="34" charset="-122"/>
                <a:ea typeface="微软雅黑" pitchFamily="34" charset="-122"/>
              </a:rPr>
              <a:t>”</a:t>
            </a:r>
            <a:endParaRPr lang="en-MY" altLang="zh-CN" sz="3600" dirty="0" smtClean="0">
              <a:latin typeface="微软雅黑" pitchFamily="34" charset="-122"/>
              <a:ea typeface="微软雅黑" pitchFamily="34" charset="-122"/>
            </a:endParaRPr>
          </a:p>
          <a:p>
            <a:r>
              <a:rPr lang="zh-CN" altLang="en-US" sz="3600" dirty="0" smtClean="0">
                <a:latin typeface="微软雅黑" pitchFamily="34" charset="-122"/>
                <a:ea typeface="微软雅黑" pitchFamily="34" charset="-122"/>
              </a:rPr>
              <a:t>面谈的时候如是说。</a:t>
            </a:r>
            <a:endParaRPr lang="en-US" sz="3600" dirty="0">
              <a:latin typeface="微软雅黑" pitchFamily="34" charset="-122"/>
              <a:ea typeface="微软雅黑" pitchFamily="34" charset="-122"/>
            </a:endParaRPr>
          </a:p>
          <a:p>
            <a:r>
              <a:rPr lang="zh-CN" altLang="en-US" sz="3600" dirty="0" smtClean="0">
                <a:latin typeface="微软雅黑" pitchFamily="34" charset="-122"/>
                <a:ea typeface="微软雅黑" pitchFamily="34" charset="-122"/>
              </a:rPr>
              <a:t>于是，我构建出这样的一幅画面。</a:t>
            </a:r>
            <a:endParaRPr lang="en-MY" sz="3600" dirty="0">
              <a:latin typeface="微软雅黑" pitchFamily="34" charset="-122"/>
              <a:ea typeface="微软雅黑" pitchFamily="34" charset="-122"/>
            </a:endParaRPr>
          </a:p>
        </p:txBody>
      </p:sp>
    </p:spTree>
    <p:extLst>
      <p:ext uri="{BB962C8B-B14F-4D97-AF65-F5344CB8AC3E}">
        <p14:creationId xmlns:p14="http://schemas.microsoft.com/office/powerpoint/2010/main" val="389114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633" y="1700808"/>
            <a:ext cx="8856436" cy="4981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own Arrow 1"/>
          <p:cNvSpPr/>
          <p:nvPr/>
        </p:nvSpPr>
        <p:spPr>
          <a:xfrm>
            <a:off x="5891939" y="2564904"/>
            <a:ext cx="1080120" cy="1626777"/>
          </a:xfrm>
          <a:prstGeom prst="downArrow">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tx1"/>
                </a:solidFill>
                <a:latin typeface="微软雅黑" pitchFamily="34" charset="-122"/>
                <a:ea typeface="微软雅黑" pitchFamily="34" charset="-122"/>
              </a:rPr>
              <a:t>金沙河</a:t>
            </a:r>
            <a:endParaRPr lang="en-MY" sz="2400" b="1" dirty="0">
              <a:solidFill>
                <a:schemeClr val="tx1"/>
              </a:solidFill>
              <a:latin typeface="微软雅黑" pitchFamily="34" charset="-122"/>
              <a:ea typeface="微软雅黑" pitchFamily="34" charset="-122"/>
            </a:endParaRPr>
          </a:p>
        </p:txBody>
      </p:sp>
      <p:sp>
        <p:nvSpPr>
          <p:cNvPr id="3" name="TextBox 2"/>
          <p:cNvSpPr txBox="1"/>
          <p:nvPr/>
        </p:nvSpPr>
        <p:spPr>
          <a:xfrm>
            <a:off x="467544" y="1052736"/>
            <a:ext cx="2520280" cy="646331"/>
          </a:xfrm>
          <a:prstGeom prst="rect">
            <a:avLst/>
          </a:prstGeom>
          <a:noFill/>
        </p:spPr>
        <p:txBody>
          <a:bodyPr wrap="square" rtlCol="0">
            <a:spAutoFit/>
          </a:bodyPr>
          <a:lstStyle/>
          <a:p>
            <a:r>
              <a:rPr lang="zh-CN" altLang="en-US" sz="3600" dirty="0" smtClean="0">
                <a:latin typeface="微软雅黑" pitchFamily="34" charset="-122"/>
                <a:ea typeface="微软雅黑" pitchFamily="34" charset="-122"/>
              </a:rPr>
              <a:t>事实是</a:t>
            </a:r>
            <a:r>
              <a:rPr lang="en-US" altLang="zh-CN" sz="3600" dirty="0" smtClean="0">
                <a:latin typeface="微软雅黑" pitchFamily="34" charset="-122"/>
                <a:ea typeface="微软雅黑" pitchFamily="34" charset="-122"/>
              </a:rPr>
              <a:t>……</a:t>
            </a:r>
            <a:endParaRPr lang="en-MY" sz="3600" dirty="0">
              <a:latin typeface="微软雅黑" pitchFamily="34" charset="-122"/>
              <a:ea typeface="微软雅黑" pitchFamily="34" charset="-122"/>
            </a:endParaRPr>
          </a:p>
        </p:txBody>
      </p:sp>
    </p:spTree>
    <p:extLst>
      <p:ext uri="{BB962C8B-B14F-4D97-AF65-F5344CB8AC3E}">
        <p14:creationId xmlns:p14="http://schemas.microsoft.com/office/powerpoint/2010/main" val="171431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14498"/>
            <a:ext cx="9144000" cy="5143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5536" y="980728"/>
            <a:ext cx="7740860" cy="646331"/>
          </a:xfrm>
          <a:prstGeom prst="rect">
            <a:avLst/>
          </a:prstGeom>
          <a:noFill/>
        </p:spPr>
        <p:txBody>
          <a:bodyPr wrap="square" rtlCol="0">
            <a:spAutoFit/>
          </a:bodyPr>
          <a:lstStyle/>
          <a:p>
            <a:r>
              <a:rPr lang="zh-CN" altLang="en-US" sz="3600" dirty="0" smtClean="0">
                <a:latin typeface="微软雅黑" pitchFamily="34" charset="-122"/>
                <a:ea typeface="微软雅黑" pitchFamily="34" charset="-122"/>
              </a:rPr>
              <a:t>沙巴东海岸的海边应该长这个样子吧。</a:t>
            </a:r>
            <a:endParaRPr lang="en-MY" sz="3600" dirty="0">
              <a:latin typeface="微软雅黑" pitchFamily="34" charset="-122"/>
              <a:ea typeface="微软雅黑" pitchFamily="34" charset="-122"/>
            </a:endParaRPr>
          </a:p>
        </p:txBody>
      </p:sp>
    </p:spTree>
    <p:extLst>
      <p:ext uri="{BB962C8B-B14F-4D97-AF65-F5344CB8AC3E}">
        <p14:creationId xmlns:p14="http://schemas.microsoft.com/office/powerpoint/2010/main" val="91216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97868"/>
            <a:ext cx="9144000" cy="51435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67544" y="980728"/>
            <a:ext cx="3312368" cy="646331"/>
          </a:xfrm>
          <a:prstGeom prst="rect">
            <a:avLst/>
          </a:prstGeom>
          <a:noFill/>
        </p:spPr>
        <p:txBody>
          <a:bodyPr wrap="square" rtlCol="0">
            <a:spAutoFit/>
          </a:bodyPr>
          <a:lstStyle/>
          <a:p>
            <a:r>
              <a:rPr lang="zh-CN" altLang="en-US" sz="3600" dirty="0" smtClean="0">
                <a:latin typeface="微软雅黑" pitchFamily="34" charset="-122"/>
                <a:ea typeface="微软雅黑" pitchFamily="34" charset="-122"/>
              </a:rPr>
              <a:t>拿笃海边</a:t>
            </a:r>
            <a:r>
              <a:rPr lang="en-US" altLang="zh-CN" sz="3600" dirty="0" smtClean="0">
                <a:latin typeface="微软雅黑" pitchFamily="34" charset="-122"/>
                <a:ea typeface="微软雅黑" pitchFamily="34" charset="-122"/>
              </a:rPr>
              <a:t>……</a:t>
            </a:r>
            <a:endParaRPr lang="en-MY" sz="3600" dirty="0">
              <a:latin typeface="微软雅黑" pitchFamily="34" charset="-122"/>
              <a:ea typeface="微软雅黑" pitchFamily="34" charset="-122"/>
            </a:endParaRPr>
          </a:p>
        </p:txBody>
      </p:sp>
    </p:spTree>
    <p:extLst>
      <p:ext uri="{BB962C8B-B14F-4D97-AF65-F5344CB8AC3E}">
        <p14:creationId xmlns:p14="http://schemas.microsoft.com/office/powerpoint/2010/main" val="95900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8020" y="2"/>
            <a:ext cx="6762764" cy="3284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8020" y="3306026"/>
            <a:ext cx="6819790" cy="3551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11560" y="332656"/>
            <a:ext cx="1584176" cy="2862322"/>
          </a:xfrm>
          <a:prstGeom prst="rect">
            <a:avLst/>
          </a:prstGeom>
          <a:noFill/>
        </p:spPr>
        <p:txBody>
          <a:bodyPr wrap="square" rtlCol="0">
            <a:spAutoFit/>
          </a:bodyPr>
          <a:lstStyle/>
          <a:p>
            <a:r>
              <a:rPr lang="zh-CN" altLang="en-US" sz="3600" dirty="0" smtClean="0">
                <a:latin typeface="微软雅黑" pitchFamily="34" charset="-122"/>
                <a:ea typeface="微软雅黑" pitchFamily="34" charset="-122"/>
              </a:rPr>
              <a:t>这些美丽的海滩的确在附近</a:t>
            </a:r>
            <a:r>
              <a:rPr lang="en-US" altLang="zh-CN" sz="3600" dirty="0" smtClean="0">
                <a:latin typeface="微软雅黑" pitchFamily="34" charset="-122"/>
                <a:ea typeface="微软雅黑" pitchFamily="34" charset="-122"/>
              </a:rPr>
              <a:t>……</a:t>
            </a:r>
            <a:endParaRPr lang="en-MY" sz="3600" dirty="0">
              <a:latin typeface="微软雅黑" pitchFamily="34" charset="-122"/>
              <a:ea typeface="微软雅黑" pitchFamily="34" charset="-122"/>
            </a:endParaRPr>
          </a:p>
        </p:txBody>
      </p:sp>
    </p:spTree>
    <p:extLst>
      <p:ext uri="{BB962C8B-B14F-4D97-AF65-F5344CB8AC3E}">
        <p14:creationId xmlns:p14="http://schemas.microsoft.com/office/powerpoint/2010/main" val="92025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7"/>
                                        </p:tgtEl>
                                        <p:attrNameLst>
                                          <p:attrName>style.visibility</p:attrName>
                                        </p:attrNameLst>
                                      </p:cBhvr>
                                      <p:to>
                                        <p:strVal val="visible"/>
                                      </p:to>
                                    </p:set>
                                    <p:animEffect transition="in" filter="fade">
                                      <p:cBhvr>
                                        <p:cTn id="12" dur="5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cer\Pictures\2011.12.14 Alex-00052.jpg"/>
          <p:cNvPicPr>
            <a:picLocks noChangeAspect="1" noChangeArrowheads="1"/>
          </p:cNvPicPr>
          <p:nvPr/>
        </p:nvPicPr>
        <p:blipFill>
          <a:blip r:embed="rId2"/>
          <a:srcRect/>
          <a:stretch>
            <a:fillRect/>
          </a:stretch>
        </p:blipFill>
        <p:spPr bwMode="auto">
          <a:xfrm>
            <a:off x="3203848" y="0"/>
            <a:ext cx="5940152" cy="4459274"/>
          </a:xfrm>
          <a:prstGeom prst="rect">
            <a:avLst/>
          </a:prstGeom>
          <a:noFill/>
          <a:ln w="9525">
            <a:noFill/>
            <a:miter lim="800000"/>
            <a:headEnd/>
            <a:tailEnd/>
          </a:ln>
        </p:spPr>
      </p:pic>
      <p:sp>
        <p:nvSpPr>
          <p:cNvPr id="4099" name="TextBox 1"/>
          <p:cNvSpPr txBox="1">
            <a:spLocks noChangeArrowheads="1"/>
          </p:cNvSpPr>
          <p:nvPr/>
        </p:nvSpPr>
        <p:spPr bwMode="auto">
          <a:xfrm>
            <a:off x="755576" y="2230631"/>
            <a:ext cx="7010400" cy="3970318"/>
          </a:xfrm>
          <a:prstGeom prst="rect">
            <a:avLst/>
          </a:prstGeom>
          <a:noFill/>
          <a:ln w="9525">
            <a:noFill/>
            <a:miter lim="800000"/>
            <a:headEnd/>
            <a:tailEnd/>
          </a:ln>
        </p:spPr>
        <p:txBody>
          <a:bodyPr>
            <a:spAutoFit/>
          </a:bodyPr>
          <a:lstStyle/>
          <a:p>
            <a:r>
              <a:rPr lang="zh-CN" altLang="en-US" sz="3600" b="1" dirty="0">
                <a:solidFill>
                  <a:prstClr val="black"/>
                </a:solidFill>
                <a:latin typeface="微软雅黑" pitchFamily="34" charset="-122"/>
                <a:ea typeface="微软雅黑" pitchFamily="34" charset="-122"/>
              </a:rPr>
              <a:t>徐亚烈</a:t>
            </a:r>
            <a:endParaRPr lang="en-US" altLang="zh-CN" sz="3600" b="1" dirty="0">
              <a:solidFill>
                <a:prstClr val="black"/>
              </a:solidFill>
              <a:latin typeface="微软雅黑" pitchFamily="34" charset="-122"/>
              <a:ea typeface="微软雅黑" pitchFamily="34" charset="-122"/>
            </a:endParaRPr>
          </a:p>
          <a:p>
            <a:r>
              <a:rPr lang="zh-CN" altLang="en-US" sz="3600" b="1" dirty="0">
                <a:solidFill>
                  <a:prstClr val="black"/>
                </a:solidFill>
                <a:latin typeface="微软雅黑" pitchFamily="34" charset="-122"/>
                <a:ea typeface="微软雅黑" pitchFamily="34" charset="-122"/>
              </a:rPr>
              <a:t>马来西亚马六甲人</a:t>
            </a:r>
            <a:endParaRPr lang="en-US" altLang="zh-CN" sz="3600" b="1" dirty="0">
              <a:solidFill>
                <a:prstClr val="black"/>
              </a:solidFill>
              <a:latin typeface="微软雅黑" pitchFamily="34" charset="-122"/>
              <a:ea typeface="微软雅黑" pitchFamily="34" charset="-122"/>
            </a:endParaRPr>
          </a:p>
          <a:p>
            <a:r>
              <a:rPr lang="zh-CN" altLang="en-US" sz="3600" b="1" dirty="0">
                <a:solidFill>
                  <a:prstClr val="black"/>
                </a:solidFill>
                <a:latin typeface="微软雅黑" pitchFamily="34" charset="-122"/>
                <a:ea typeface="微软雅黑" pitchFamily="34" charset="-122"/>
              </a:rPr>
              <a:t>毕业于</a:t>
            </a:r>
            <a:endParaRPr lang="en-US" altLang="zh-CN" sz="3600" b="1" dirty="0">
              <a:solidFill>
                <a:prstClr val="black"/>
              </a:solidFill>
              <a:latin typeface="微软雅黑" pitchFamily="34" charset="-122"/>
              <a:ea typeface="微软雅黑" pitchFamily="34" charset="-122"/>
            </a:endParaRPr>
          </a:p>
          <a:p>
            <a:r>
              <a:rPr lang="zh-CN" altLang="en-US" sz="3600" b="1" dirty="0">
                <a:solidFill>
                  <a:prstClr val="black"/>
                </a:solidFill>
                <a:latin typeface="微软雅黑" pitchFamily="34" charset="-122"/>
                <a:ea typeface="微软雅黑" pitchFamily="34" charset="-122"/>
              </a:rPr>
              <a:t>马六甲培风中学</a:t>
            </a:r>
            <a:endParaRPr lang="en-US" altLang="zh-CN" sz="3600" b="1" dirty="0">
              <a:solidFill>
                <a:prstClr val="black"/>
              </a:solidFill>
              <a:latin typeface="微软雅黑" pitchFamily="34" charset="-122"/>
              <a:ea typeface="微软雅黑" pitchFamily="34" charset="-122"/>
            </a:endParaRPr>
          </a:p>
          <a:p>
            <a:r>
              <a:rPr lang="zh-CN" altLang="en-US" sz="3600" b="1" dirty="0">
                <a:solidFill>
                  <a:prstClr val="black"/>
                </a:solidFill>
                <a:latin typeface="微软雅黑" pitchFamily="34" charset="-122"/>
                <a:ea typeface="微软雅黑" pitchFamily="34" charset="-122"/>
              </a:rPr>
              <a:t>国立台湾师范大学公民训育学系</a:t>
            </a:r>
            <a:endParaRPr lang="en-US" altLang="zh-CN" sz="3600" b="1" dirty="0">
              <a:solidFill>
                <a:prstClr val="black"/>
              </a:solidFill>
              <a:latin typeface="微软雅黑" pitchFamily="34" charset="-122"/>
              <a:ea typeface="微软雅黑" pitchFamily="34" charset="-122"/>
            </a:endParaRPr>
          </a:p>
          <a:p>
            <a:r>
              <a:rPr lang="zh-CN" altLang="en-US" sz="3600" b="1" dirty="0">
                <a:solidFill>
                  <a:prstClr val="black"/>
                </a:solidFill>
                <a:latin typeface="微软雅黑" pitchFamily="34" charset="-122"/>
                <a:ea typeface="微软雅黑" pitchFamily="34" charset="-122"/>
              </a:rPr>
              <a:t>（今公民教育与活动领导学系</a:t>
            </a:r>
            <a:r>
              <a:rPr lang="zh-CN" altLang="en-US" sz="3600" b="1" dirty="0" smtClean="0">
                <a:solidFill>
                  <a:prstClr val="black"/>
                </a:solidFill>
                <a:latin typeface="微软雅黑" pitchFamily="34" charset="-122"/>
                <a:ea typeface="微软雅黑" pitchFamily="34" charset="-122"/>
              </a:rPr>
              <a:t>）</a:t>
            </a:r>
            <a:endParaRPr lang="en-US" altLang="zh-CN" sz="3600" b="1" dirty="0" smtClean="0">
              <a:solidFill>
                <a:prstClr val="black"/>
              </a:solidFill>
              <a:latin typeface="微软雅黑" pitchFamily="34" charset="-122"/>
              <a:ea typeface="微软雅黑" pitchFamily="34" charset="-122"/>
            </a:endParaRPr>
          </a:p>
          <a:p>
            <a:r>
              <a:rPr lang="zh-CN" altLang="en-US" sz="3600" b="1" dirty="0">
                <a:solidFill>
                  <a:prstClr val="black"/>
                </a:solidFill>
                <a:latin typeface="微软雅黑" pitchFamily="34" charset="-122"/>
                <a:ea typeface="微软雅黑" pitchFamily="34" charset="-122"/>
              </a:rPr>
              <a:t>现</a:t>
            </a:r>
            <a:r>
              <a:rPr lang="zh-CN" altLang="en-US" sz="3600" b="1" dirty="0" smtClean="0">
                <a:solidFill>
                  <a:prstClr val="black"/>
                </a:solidFill>
                <a:latin typeface="微软雅黑" pitchFamily="34" charset="-122"/>
                <a:ea typeface="微软雅黑" pitchFamily="34" charset="-122"/>
              </a:rPr>
              <a:t>任拿笃中学校长</a:t>
            </a:r>
            <a:endParaRPr lang="en-US" sz="3600" b="1" dirty="0">
              <a:solidFill>
                <a:prstClr val="black"/>
              </a:solidFill>
              <a:latin typeface="微软雅黑" pitchFamily="34" charset="-122"/>
              <a:ea typeface="微软雅黑" pitchFamily="34" charset="-122"/>
            </a:endParaRPr>
          </a:p>
        </p:txBody>
      </p:sp>
    </p:spTree>
    <p:extLst>
      <p:ext uri="{BB962C8B-B14F-4D97-AF65-F5344CB8AC3E}">
        <p14:creationId xmlns:p14="http://schemas.microsoft.com/office/powerpoint/2010/main" val="34694579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781036"/>
            <a:ext cx="8712968" cy="4905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67544" y="1052736"/>
            <a:ext cx="7776864" cy="646331"/>
          </a:xfrm>
          <a:prstGeom prst="rect">
            <a:avLst/>
          </a:prstGeom>
          <a:noFill/>
        </p:spPr>
        <p:txBody>
          <a:bodyPr wrap="square" rtlCol="0">
            <a:spAutoFit/>
          </a:bodyPr>
          <a:lstStyle/>
          <a:p>
            <a:r>
              <a:rPr lang="zh-CN" altLang="en-US" sz="3600" dirty="0">
                <a:latin typeface="微软雅黑" pitchFamily="34" charset="-122"/>
                <a:ea typeface="微软雅黑" pitchFamily="34" charset="-122"/>
              </a:rPr>
              <a:t>距离拿</a:t>
            </a:r>
            <a:r>
              <a:rPr lang="zh-CN" altLang="en-US" sz="3600" dirty="0" smtClean="0">
                <a:latin typeface="微软雅黑" pitchFamily="34" charset="-122"/>
                <a:ea typeface="微软雅黑" pitchFamily="34" charset="-122"/>
              </a:rPr>
              <a:t>笃</a:t>
            </a:r>
            <a:r>
              <a:rPr lang="zh-CN" altLang="en-US" sz="3600" dirty="0">
                <a:latin typeface="微软雅黑" pitchFamily="34" charset="-122"/>
                <a:ea typeface="微软雅黑" pitchFamily="34" charset="-122"/>
              </a:rPr>
              <a:t>大概</a:t>
            </a:r>
            <a:r>
              <a:rPr lang="en-US" altLang="zh-CN" sz="3600" dirty="0" smtClean="0">
                <a:latin typeface="微软雅黑" pitchFamily="34" charset="-122"/>
                <a:ea typeface="微软雅黑" pitchFamily="34" charset="-122"/>
              </a:rPr>
              <a:t>2</a:t>
            </a:r>
            <a:r>
              <a:rPr lang="zh-CN" altLang="en-US" sz="3600" dirty="0" smtClean="0">
                <a:latin typeface="微软雅黑" pitchFamily="34" charset="-122"/>
                <a:ea typeface="微软雅黑" pitchFamily="34" charset="-122"/>
              </a:rPr>
              <a:t>个小时的车程吧</a:t>
            </a:r>
            <a:r>
              <a:rPr lang="en-US" altLang="zh-CN" sz="3600" dirty="0" smtClean="0">
                <a:latin typeface="微软雅黑" pitchFamily="34" charset="-122"/>
                <a:ea typeface="微软雅黑" pitchFamily="34" charset="-122"/>
              </a:rPr>
              <a:t>……</a:t>
            </a:r>
            <a:endParaRPr lang="en-MY" sz="3600" dirty="0">
              <a:latin typeface="微软雅黑" pitchFamily="34" charset="-122"/>
              <a:ea typeface="微软雅黑" pitchFamily="34" charset="-122"/>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5085184"/>
            <a:ext cx="2654354" cy="1601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700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7857"/>
            <a:ext cx="8810612" cy="660795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99592" y="692696"/>
            <a:ext cx="7272808" cy="1200329"/>
          </a:xfrm>
          <a:prstGeom prst="rect">
            <a:avLst/>
          </a:prstGeom>
          <a:noFill/>
        </p:spPr>
        <p:txBody>
          <a:bodyPr wrap="square" rtlCol="0">
            <a:spAutoFit/>
          </a:bodyPr>
          <a:lstStyle/>
          <a:p>
            <a:r>
              <a:rPr lang="zh-CN" altLang="en-US" sz="3600" b="1" dirty="0" smtClean="0">
                <a:latin typeface="微软雅黑" pitchFamily="34" charset="-122"/>
                <a:ea typeface="微软雅黑" pitchFamily="34" charset="-122"/>
              </a:rPr>
              <a:t>没法徜徉在大自然的怀抱，还是乖乖的回到现实吧！</a:t>
            </a:r>
            <a:endParaRPr lang="en-MY" sz="3600" b="1" dirty="0">
              <a:latin typeface="微软雅黑" pitchFamily="34" charset="-122"/>
              <a:ea typeface="微软雅黑" pitchFamily="34" charset="-122"/>
            </a:endParaRPr>
          </a:p>
        </p:txBody>
      </p:sp>
    </p:spTree>
    <p:extLst>
      <p:ext uri="{BB962C8B-B14F-4D97-AF65-F5344CB8AC3E}">
        <p14:creationId xmlns:p14="http://schemas.microsoft.com/office/powerpoint/2010/main" val="42803021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628800"/>
            <a:ext cx="3480070" cy="3889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99592" y="754083"/>
            <a:ext cx="7200800" cy="5139869"/>
          </a:xfrm>
          <a:prstGeom prst="rect">
            <a:avLst/>
          </a:prstGeom>
          <a:noFill/>
        </p:spPr>
        <p:txBody>
          <a:bodyPr wrap="square" rtlCol="0">
            <a:spAutoFit/>
          </a:bodyPr>
          <a:lstStyle/>
          <a:p>
            <a:r>
              <a:rPr lang="zh-CN" altLang="en-US" sz="3600" dirty="0">
                <a:latin typeface="微软雅黑" pitchFamily="34" charset="-122"/>
                <a:ea typeface="微软雅黑" pitchFamily="34" charset="-122"/>
              </a:rPr>
              <a:t>然</a:t>
            </a:r>
            <a:r>
              <a:rPr lang="zh-CN" altLang="en-US" sz="3600" dirty="0" smtClean="0">
                <a:latin typeface="微软雅黑" pitchFamily="34" charset="-122"/>
                <a:ea typeface="微软雅黑" pitchFamily="34" charset="-122"/>
              </a:rPr>
              <a:t>而校长这一条路，也没想象中容易。</a:t>
            </a:r>
            <a:endParaRPr lang="en-US" altLang="zh-CN" sz="3600" dirty="0" smtClean="0">
              <a:latin typeface="微软雅黑" pitchFamily="34" charset="-122"/>
              <a:ea typeface="微软雅黑" pitchFamily="34" charset="-122"/>
            </a:endParaRPr>
          </a:p>
          <a:p>
            <a:r>
              <a:rPr lang="en-US" altLang="zh-CN" sz="3600" dirty="0">
                <a:latin typeface="微软雅黑" pitchFamily="34" charset="-122"/>
                <a:ea typeface="微软雅黑" pitchFamily="34" charset="-122"/>
              </a:rPr>
              <a:t> </a:t>
            </a:r>
            <a:r>
              <a:rPr lang="en-US" altLang="zh-CN" sz="3600" dirty="0" smtClean="0">
                <a:latin typeface="微软雅黑" pitchFamily="34" charset="-122"/>
                <a:ea typeface="微软雅黑" pitchFamily="34" charset="-122"/>
              </a:rPr>
              <a:t>                   </a:t>
            </a:r>
            <a:r>
              <a:rPr lang="zh-CN" altLang="en-US" sz="3600" dirty="0" smtClean="0">
                <a:latin typeface="微软雅黑" pitchFamily="34" charset="-122"/>
                <a:ea typeface="微软雅黑" pitchFamily="34" charset="-122"/>
              </a:rPr>
              <a:t>很</a:t>
            </a:r>
            <a:r>
              <a:rPr lang="zh-CN" altLang="en-US" sz="3600" dirty="0">
                <a:latin typeface="微软雅黑" pitchFamily="34" charset="-122"/>
                <a:ea typeface="微软雅黑" pitchFamily="34" charset="-122"/>
              </a:rPr>
              <a:t>多</a:t>
            </a:r>
            <a:r>
              <a:rPr lang="zh-CN" altLang="en-US" sz="3600" dirty="0" smtClean="0">
                <a:latin typeface="微软雅黑" pitchFamily="34" charset="-122"/>
                <a:ea typeface="微软雅黑" pitchFamily="34" charset="-122"/>
              </a:rPr>
              <a:t>事，和想象中的</a:t>
            </a:r>
            <a:endParaRPr lang="en-US" altLang="zh-CN" sz="3600" dirty="0" smtClean="0">
              <a:latin typeface="微软雅黑" pitchFamily="34" charset="-122"/>
              <a:ea typeface="微软雅黑" pitchFamily="34" charset="-122"/>
            </a:endParaRPr>
          </a:p>
          <a:p>
            <a:r>
              <a:rPr lang="en-US" altLang="zh-CN" sz="3600" dirty="0">
                <a:latin typeface="微软雅黑" pitchFamily="34" charset="-122"/>
                <a:ea typeface="微软雅黑" pitchFamily="34" charset="-122"/>
              </a:rPr>
              <a:t> </a:t>
            </a:r>
            <a:r>
              <a:rPr lang="en-US" altLang="zh-CN" sz="3600" dirty="0" smtClean="0">
                <a:latin typeface="微软雅黑" pitchFamily="34" charset="-122"/>
                <a:ea typeface="微软雅黑" pitchFamily="34" charset="-122"/>
              </a:rPr>
              <a:t>                   </a:t>
            </a:r>
            <a:r>
              <a:rPr lang="zh-CN" altLang="en-US" sz="3600" dirty="0" smtClean="0">
                <a:latin typeface="微软雅黑" pitchFamily="34" charset="-122"/>
                <a:ea typeface="微软雅黑" pitchFamily="34" charset="-122"/>
              </a:rPr>
              <a:t>不一样！</a:t>
            </a:r>
            <a:endParaRPr lang="en-US" altLang="zh-CN" sz="3600" dirty="0" smtClean="0">
              <a:latin typeface="微软雅黑" pitchFamily="34" charset="-122"/>
              <a:ea typeface="微软雅黑" pitchFamily="34" charset="-122"/>
            </a:endParaRPr>
          </a:p>
          <a:p>
            <a:r>
              <a:rPr lang="en-US" altLang="zh-CN" sz="3600" dirty="0">
                <a:latin typeface="微软雅黑" pitchFamily="34" charset="-122"/>
                <a:ea typeface="微软雅黑" pitchFamily="34" charset="-122"/>
              </a:rPr>
              <a:t> </a:t>
            </a:r>
            <a:r>
              <a:rPr lang="en-US" altLang="zh-CN" sz="3600" dirty="0" smtClean="0">
                <a:latin typeface="微软雅黑" pitchFamily="34" charset="-122"/>
                <a:ea typeface="微软雅黑" pitchFamily="34" charset="-122"/>
              </a:rPr>
              <a:t>                   </a:t>
            </a:r>
            <a:r>
              <a:rPr lang="zh-CN" altLang="en-US" sz="3600" dirty="0" smtClean="0">
                <a:latin typeface="微软雅黑" pitchFamily="34" charset="-122"/>
                <a:ea typeface="微软雅黑" pitchFamily="34" charset="-122"/>
              </a:rPr>
              <a:t>董事、家长、老师、</a:t>
            </a:r>
            <a:endParaRPr lang="en-US" altLang="zh-CN" sz="3600" dirty="0" smtClean="0">
              <a:latin typeface="微软雅黑" pitchFamily="34" charset="-122"/>
              <a:ea typeface="微软雅黑" pitchFamily="34" charset="-122"/>
            </a:endParaRPr>
          </a:p>
          <a:p>
            <a:r>
              <a:rPr lang="en-US" altLang="zh-CN" sz="3600" dirty="0">
                <a:latin typeface="微软雅黑" pitchFamily="34" charset="-122"/>
                <a:ea typeface="微软雅黑" pitchFamily="34" charset="-122"/>
              </a:rPr>
              <a:t> </a:t>
            </a:r>
            <a:r>
              <a:rPr lang="en-US" altLang="zh-CN" sz="3600" dirty="0" smtClean="0">
                <a:latin typeface="微软雅黑" pitchFamily="34" charset="-122"/>
                <a:ea typeface="微软雅黑" pitchFamily="34" charset="-122"/>
              </a:rPr>
              <a:t>                   </a:t>
            </a:r>
            <a:r>
              <a:rPr lang="zh-CN" altLang="en-US" sz="3600" dirty="0" smtClean="0">
                <a:latin typeface="微软雅黑" pitchFamily="34" charset="-122"/>
                <a:ea typeface="微软雅黑" pitchFamily="34" charset="-122"/>
              </a:rPr>
              <a:t>学生</a:t>
            </a:r>
            <a:r>
              <a:rPr lang="en-US" altLang="zh-CN" sz="3600" dirty="0" smtClean="0">
                <a:latin typeface="微软雅黑" pitchFamily="34" charset="-122"/>
                <a:ea typeface="微软雅黑" pitchFamily="34" charset="-122"/>
              </a:rPr>
              <a:t>……</a:t>
            </a:r>
          </a:p>
          <a:p>
            <a:r>
              <a:rPr lang="en-US" altLang="zh-CN" sz="3600" dirty="0">
                <a:latin typeface="微软雅黑" pitchFamily="34" charset="-122"/>
                <a:ea typeface="微软雅黑" pitchFamily="34" charset="-122"/>
              </a:rPr>
              <a:t> </a:t>
            </a:r>
            <a:r>
              <a:rPr lang="en-US" altLang="zh-CN" sz="3600" dirty="0" smtClean="0">
                <a:latin typeface="微软雅黑" pitchFamily="34" charset="-122"/>
                <a:ea typeface="微软雅黑" pitchFamily="34" charset="-122"/>
              </a:rPr>
              <a:t>                   </a:t>
            </a:r>
            <a:r>
              <a:rPr lang="zh-CN" altLang="en-US" sz="3600" dirty="0" smtClean="0">
                <a:latin typeface="微软雅黑" pitchFamily="34" charset="-122"/>
                <a:ea typeface="微软雅黑" pitchFamily="34" charset="-122"/>
              </a:rPr>
              <a:t>校园的氛围</a:t>
            </a:r>
            <a:endParaRPr lang="en-US" altLang="zh-CN" sz="3600" dirty="0" smtClean="0">
              <a:latin typeface="微软雅黑" pitchFamily="34" charset="-122"/>
              <a:ea typeface="微软雅黑" pitchFamily="34" charset="-122"/>
            </a:endParaRPr>
          </a:p>
          <a:p>
            <a:r>
              <a:rPr lang="zh-CN" altLang="en-US" sz="3600" dirty="0" smtClean="0">
                <a:latin typeface="微软雅黑" pitchFamily="34" charset="-122"/>
                <a:ea typeface="微软雅黑" pitchFamily="34" charset="-122"/>
              </a:rPr>
              <a:t>                    脑</a:t>
            </a:r>
            <a:r>
              <a:rPr lang="zh-CN" altLang="en-US" sz="3600" dirty="0">
                <a:latin typeface="微软雅黑" pitchFamily="34" charset="-122"/>
                <a:ea typeface="微软雅黑" pitchFamily="34" charset="-122"/>
              </a:rPr>
              <a:t>海</a:t>
            </a:r>
            <a:r>
              <a:rPr lang="zh-CN" altLang="en-US" sz="3600" dirty="0" smtClean="0">
                <a:latin typeface="微软雅黑" pitchFamily="34" charset="-122"/>
                <a:ea typeface="微软雅黑" pitchFamily="34" charset="-122"/>
              </a:rPr>
              <a:t>中闪现的画面</a:t>
            </a:r>
            <a:endParaRPr lang="en-US" altLang="zh-CN" sz="3600" dirty="0" smtClean="0">
              <a:latin typeface="微软雅黑" pitchFamily="34" charset="-122"/>
              <a:ea typeface="微软雅黑" pitchFamily="34" charset="-122"/>
            </a:endParaRPr>
          </a:p>
          <a:p>
            <a:r>
              <a:rPr lang="zh-CN" altLang="en-US" sz="4000" b="1" dirty="0" smtClean="0">
                <a:solidFill>
                  <a:srgbClr val="C00000"/>
                </a:solidFill>
                <a:latin typeface="微软雅黑" pitchFamily="34" charset="-122"/>
                <a:ea typeface="微软雅黑" pitchFamily="34" charset="-122"/>
              </a:rPr>
              <a:t>               </a:t>
            </a:r>
            <a:endParaRPr lang="en-MY" sz="4000" b="1" dirty="0">
              <a:solidFill>
                <a:srgbClr val="C00000"/>
              </a:solidFill>
              <a:latin typeface="微软雅黑" pitchFamily="34" charset="-122"/>
              <a:ea typeface="微软雅黑" pitchFamily="34" charset="-122"/>
            </a:endParaRPr>
          </a:p>
        </p:txBody>
      </p:sp>
      <p:sp>
        <p:nvSpPr>
          <p:cNvPr id="4" name="TextBox 3"/>
          <p:cNvSpPr txBox="1"/>
          <p:nvPr/>
        </p:nvSpPr>
        <p:spPr>
          <a:xfrm rot="21021469">
            <a:off x="1140783" y="5055715"/>
            <a:ext cx="5760639" cy="769441"/>
          </a:xfrm>
          <a:prstGeom prst="rect">
            <a:avLst/>
          </a:prstGeom>
          <a:noFill/>
        </p:spPr>
        <p:txBody>
          <a:bodyPr wrap="square" rtlCol="0">
            <a:spAutoFit/>
          </a:bodyPr>
          <a:lstStyle/>
          <a:p>
            <a:r>
              <a:rPr lang="zh-CN" altLang="en-US" sz="4400" b="1" dirty="0">
                <a:solidFill>
                  <a:srgbClr val="C00000"/>
                </a:solidFill>
                <a:latin typeface="微软雅黑" pitchFamily="34" charset="-122"/>
                <a:ea typeface="微软雅黑" pitchFamily="34" charset="-122"/>
              </a:rPr>
              <a:t>和现实真的不一样！</a:t>
            </a:r>
            <a:endParaRPr lang="en-MY" sz="4400" b="1" dirty="0">
              <a:solidFill>
                <a:srgbClr val="C00000"/>
              </a:solidFill>
              <a:latin typeface="微软雅黑" pitchFamily="34" charset="-122"/>
              <a:ea typeface="微软雅黑" pitchFamily="34" charset="-122"/>
            </a:endParaRPr>
          </a:p>
        </p:txBody>
      </p:sp>
    </p:spTree>
    <p:extLst>
      <p:ext uri="{BB962C8B-B14F-4D97-AF65-F5344CB8AC3E}">
        <p14:creationId xmlns:p14="http://schemas.microsoft.com/office/powerpoint/2010/main" val="141329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5411" y="43172"/>
            <a:ext cx="6840760" cy="684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473718" y="620688"/>
            <a:ext cx="3977564" cy="1754326"/>
          </a:xfrm>
          <a:prstGeom prst="rect">
            <a:avLst/>
          </a:prstGeom>
        </p:spPr>
        <p:txBody>
          <a:bodyPr wrap="none">
            <a:spAutoFit/>
          </a:bodyPr>
          <a:lstStyle/>
          <a:p>
            <a:r>
              <a:rPr lang="en-MY" sz="5400" b="1" dirty="0" smtClean="0">
                <a:solidFill>
                  <a:schemeClr val="bg1"/>
                </a:solidFill>
                <a:latin typeface="微软雅黑" pitchFamily="34" charset="-122"/>
                <a:ea typeface="微软雅黑" pitchFamily="34" charset="-122"/>
              </a:rPr>
              <a:t>Chapter </a:t>
            </a:r>
            <a:r>
              <a:rPr lang="en-US" altLang="zh-CN" sz="5400" b="1" dirty="0" smtClean="0">
                <a:solidFill>
                  <a:schemeClr val="bg1"/>
                </a:solidFill>
                <a:latin typeface="微软雅黑" pitchFamily="34" charset="-122"/>
                <a:ea typeface="微软雅黑" pitchFamily="34" charset="-122"/>
              </a:rPr>
              <a:t>3</a:t>
            </a:r>
            <a:r>
              <a:rPr lang="en-MY" sz="5400" b="1" dirty="0" smtClean="0">
                <a:solidFill>
                  <a:schemeClr val="bg1"/>
                </a:solidFill>
                <a:latin typeface="微软雅黑" pitchFamily="34" charset="-122"/>
                <a:ea typeface="微软雅黑" pitchFamily="34" charset="-122"/>
              </a:rPr>
              <a:t>. </a:t>
            </a:r>
          </a:p>
          <a:p>
            <a:endParaRPr lang="en-US" altLang="zh-CN" sz="5400" b="1" dirty="0">
              <a:latin typeface="微软雅黑" pitchFamily="34" charset="-122"/>
              <a:ea typeface="微软雅黑" pitchFamily="34" charset="-122"/>
            </a:endParaRPr>
          </a:p>
        </p:txBody>
      </p:sp>
      <p:sp>
        <p:nvSpPr>
          <p:cNvPr id="3" name="TextBox 2"/>
          <p:cNvSpPr txBox="1"/>
          <p:nvPr/>
        </p:nvSpPr>
        <p:spPr>
          <a:xfrm>
            <a:off x="3590811" y="2780928"/>
            <a:ext cx="3743378" cy="923330"/>
          </a:xfrm>
          <a:prstGeom prst="rect">
            <a:avLst/>
          </a:prstGeom>
          <a:noFill/>
        </p:spPr>
        <p:txBody>
          <a:bodyPr wrap="square" rtlCol="0">
            <a:spAutoFit/>
          </a:bodyPr>
          <a:lstStyle/>
          <a:p>
            <a:r>
              <a:rPr lang="zh-CN" altLang="en-US" sz="5400" b="1" dirty="0" smtClean="0">
                <a:solidFill>
                  <a:schemeClr val="bg1"/>
                </a:solidFill>
                <a:latin typeface="微软雅黑" pitchFamily="34" charset="-122"/>
                <a:ea typeface="微软雅黑" pitchFamily="34" charset="-122"/>
              </a:rPr>
              <a:t>菜鸟校长的</a:t>
            </a:r>
            <a:endParaRPr lang="en-MY" sz="5400" b="1" dirty="0">
              <a:solidFill>
                <a:schemeClr val="bg1"/>
              </a:solidFill>
              <a:latin typeface="微软雅黑" pitchFamily="34" charset="-122"/>
              <a:ea typeface="微软雅黑" pitchFamily="34" charset="-122"/>
            </a:endParaRPr>
          </a:p>
        </p:txBody>
      </p:sp>
      <p:sp>
        <p:nvSpPr>
          <p:cNvPr id="4" name="TextBox 3"/>
          <p:cNvSpPr txBox="1"/>
          <p:nvPr/>
        </p:nvSpPr>
        <p:spPr>
          <a:xfrm>
            <a:off x="3914328" y="3779429"/>
            <a:ext cx="3096344" cy="923330"/>
          </a:xfrm>
          <a:prstGeom prst="rect">
            <a:avLst/>
          </a:prstGeom>
          <a:noFill/>
        </p:spPr>
        <p:txBody>
          <a:bodyPr wrap="square" rtlCol="0">
            <a:spAutoFit/>
          </a:bodyPr>
          <a:lstStyle/>
          <a:p>
            <a:r>
              <a:rPr lang="zh-CN" altLang="en-US" sz="5400" b="1" dirty="0" smtClean="0">
                <a:solidFill>
                  <a:srgbClr val="FF0000"/>
                </a:solidFill>
                <a:latin typeface="微软雅黑" pitchFamily="34" charset="-122"/>
                <a:ea typeface="微软雅黑" pitchFamily="34" charset="-122"/>
              </a:rPr>
              <a:t>进击之路</a:t>
            </a:r>
            <a:endParaRPr lang="en-MY" sz="5400" b="1" dirty="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1477689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3596" y="980728"/>
            <a:ext cx="7200800" cy="1261884"/>
          </a:xfrm>
          <a:prstGeom prst="rect">
            <a:avLst/>
          </a:prstGeom>
          <a:noFill/>
        </p:spPr>
        <p:txBody>
          <a:bodyPr wrap="square" rtlCol="0">
            <a:spAutoFit/>
          </a:bodyPr>
          <a:lstStyle/>
          <a:p>
            <a:r>
              <a:rPr lang="zh-CN" altLang="en-US" sz="3200" dirty="0" smtClean="0">
                <a:latin typeface="微软雅黑" pitchFamily="34" charset="-122"/>
                <a:ea typeface="微软雅黑" pitchFamily="34" charset="-122"/>
              </a:rPr>
              <a:t>所有新任校长都会遇到这样的一个问题：</a:t>
            </a:r>
            <a:endParaRPr lang="en-US" altLang="zh-CN" sz="3200" dirty="0" smtClean="0">
              <a:latin typeface="微软雅黑" pitchFamily="34" charset="-122"/>
              <a:ea typeface="微软雅黑" pitchFamily="34" charset="-122"/>
            </a:endParaRPr>
          </a:p>
          <a:p>
            <a:r>
              <a:rPr lang="zh-CN" altLang="en-US" sz="4400" b="1" dirty="0">
                <a:solidFill>
                  <a:srgbClr val="FF0000"/>
                </a:solidFill>
                <a:latin typeface="微软雅黑" pitchFamily="34" charset="-122"/>
                <a:ea typeface="微软雅黑" pitchFamily="34" charset="-122"/>
              </a:rPr>
              <a:t>前任校</a:t>
            </a:r>
            <a:r>
              <a:rPr lang="zh-CN" altLang="en-US" sz="4400" b="1" dirty="0" smtClean="0">
                <a:solidFill>
                  <a:srgbClr val="FF0000"/>
                </a:solidFill>
                <a:latin typeface="微软雅黑" pitchFamily="34" charset="-122"/>
                <a:ea typeface="微软雅黑" pitchFamily="34" charset="-122"/>
              </a:rPr>
              <a:t>长留下来的影响。</a:t>
            </a:r>
            <a:endParaRPr lang="en-MY" sz="4400" b="1" dirty="0">
              <a:solidFill>
                <a:srgbClr val="FF0000"/>
              </a:solidFill>
              <a:latin typeface="微软雅黑" pitchFamily="34" charset="-122"/>
              <a:ea typeface="微软雅黑" pitchFamily="34" charset="-122"/>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2440" y="2355181"/>
            <a:ext cx="7111956" cy="4242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182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880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63588" y="1052736"/>
            <a:ext cx="7416824" cy="707886"/>
          </a:xfrm>
          <a:prstGeom prst="rect">
            <a:avLst/>
          </a:prstGeom>
          <a:noFill/>
        </p:spPr>
        <p:txBody>
          <a:bodyPr wrap="square" rtlCol="0">
            <a:spAutoFit/>
          </a:bodyPr>
          <a:lstStyle/>
          <a:p>
            <a:r>
              <a:rPr lang="zh-CN" altLang="en-US" sz="4000" b="1" dirty="0" smtClean="0">
                <a:latin typeface="微软雅黑" pitchFamily="34" charset="-122"/>
                <a:ea typeface="微软雅黑" pitchFamily="34" charset="-122"/>
              </a:rPr>
              <a:t>我们无可避免的会被拿来做比较。</a:t>
            </a:r>
            <a:endParaRPr lang="en-MY" sz="4000" b="1" dirty="0">
              <a:latin typeface="微软雅黑" pitchFamily="34" charset="-122"/>
              <a:ea typeface="微软雅黑" pitchFamily="34" charset="-122"/>
            </a:endParaRPr>
          </a:p>
        </p:txBody>
      </p:sp>
    </p:spTree>
    <p:extLst>
      <p:ext uri="{BB962C8B-B14F-4D97-AF65-F5344CB8AC3E}">
        <p14:creationId xmlns:p14="http://schemas.microsoft.com/office/powerpoint/2010/main" val="109277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4000"/>
                    </a14:imgEffect>
                  </a14:imgLayer>
                </a14:imgProps>
              </a:ext>
              <a:ext uri="{28A0092B-C50C-407E-A947-70E740481C1C}">
                <a14:useLocalDpi xmlns:a14="http://schemas.microsoft.com/office/drawing/2010/main" val="0"/>
              </a:ext>
            </a:extLst>
          </a:blip>
          <a:srcRect/>
          <a:stretch>
            <a:fillRect/>
          </a:stretch>
        </p:blipFill>
        <p:spPr bwMode="auto">
          <a:xfrm>
            <a:off x="0" y="571500"/>
            <a:ext cx="9180512" cy="573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43549" y="1628800"/>
            <a:ext cx="4680520" cy="4154984"/>
          </a:xfrm>
          <a:prstGeom prst="rect">
            <a:avLst/>
          </a:prstGeom>
          <a:noFill/>
        </p:spPr>
        <p:txBody>
          <a:bodyPr wrap="square" rtlCol="0">
            <a:spAutoFit/>
          </a:bodyPr>
          <a:lstStyle/>
          <a:p>
            <a:r>
              <a:rPr lang="zh-CN" altLang="en-US" sz="8800" b="1" dirty="0" smtClean="0">
                <a:solidFill>
                  <a:schemeClr val="bg1"/>
                </a:solidFill>
                <a:latin typeface="微软雅黑" pitchFamily="34" charset="-122"/>
                <a:ea typeface="微软雅黑" pitchFamily="34" charset="-122"/>
              </a:rPr>
              <a:t>如何走出前任的阴影？</a:t>
            </a:r>
            <a:endParaRPr lang="en-MY" sz="8800" b="1"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405509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868" y="1484784"/>
            <a:ext cx="8608692" cy="5257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01055" y="884619"/>
            <a:ext cx="6692859"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7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rPr>
              <a:t>建立自己的团队</a:t>
            </a:r>
            <a:endParaRPr lang="en-US" sz="7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Tree>
    <p:extLst>
      <p:ext uri="{BB962C8B-B14F-4D97-AF65-F5344CB8AC3E}">
        <p14:creationId xmlns:p14="http://schemas.microsoft.com/office/powerpoint/2010/main" val="9564231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755576" y="692696"/>
            <a:ext cx="3534544" cy="5016758"/>
          </a:xfrm>
          <a:prstGeom prst="rect">
            <a:avLst/>
          </a:prstGeom>
          <a:noFill/>
          <a:ln w="9525">
            <a:noFill/>
            <a:miter lim="800000"/>
            <a:headEnd/>
            <a:tailEnd/>
          </a:ln>
          <a:effectLst/>
        </p:spPr>
        <p:txBody>
          <a:bodyPr wrap="square">
            <a:spAutoFit/>
          </a:bodyPr>
          <a:lstStyle/>
          <a:p>
            <a:pPr>
              <a:spcBef>
                <a:spcPct val="50000"/>
              </a:spcBef>
            </a:pPr>
            <a:r>
              <a:rPr lang="zh-CN" altLang="en-US" sz="4000" dirty="0">
                <a:latin typeface="微软雅黑" pitchFamily="34" charset="-122"/>
                <a:ea typeface="微软雅黑" pitchFamily="34" charset="-122"/>
              </a:rPr>
              <a:t>美国总统罗斯福曾经说过：一个领袖最害怕的是，当你往前冲的时候，回头一看，没有一个人跟上来。</a:t>
            </a:r>
          </a:p>
        </p:txBody>
      </p:sp>
      <p:pic>
        <p:nvPicPr>
          <p:cNvPr id="4" name="Picture 3" descr="30"/>
          <p:cNvPicPr>
            <a:picLocks noChangeAspect="1" noChangeArrowheads="1"/>
          </p:cNvPicPr>
          <p:nvPr/>
        </p:nvPicPr>
        <p:blipFill>
          <a:blip r:embed="rId3" cstate="print"/>
          <a:srcRect/>
          <a:stretch>
            <a:fillRect/>
          </a:stretch>
        </p:blipFill>
        <p:spPr bwMode="auto">
          <a:xfrm>
            <a:off x="4495800" y="609600"/>
            <a:ext cx="4465638" cy="5715000"/>
          </a:xfrm>
          <a:prstGeom prst="rect">
            <a:avLst/>
          </a:prstGeom>
          <a:noFill/>
        </p:spPr>
      </p:pic>
    </p:spTree>
    <p:extLst>
      <p:ext uri="{BB962C8B-B14F-4D97-AF65-F5344CB8AC3E}">
        <p14:creationId xmlns:p14="http://schemas.microsoft.com/office/powerpoint/2010/main" val="12988222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4019550"/>
            <a:ext cx="5343525"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388390" y="1017817"/>
            <a:ext cx="6264696" cy="3200876"/>
          </a:xfrm>
          <a:prstGeom prst="rect">
            <a:avLst/>
          </a:prstGeom>
          <a:noFill/>
        </p:spPr>
        <p:txBody>
          <a:bodyPr wrap="square" rtlCol="0">
            <a:spAutoFit/>
          </a:bodyPr>
          <a:lstStyle/>
          <a:p>
            <a:r>
              <a:rPr lang="zh-CN" altLang="en-US" sz="4000" dirty="0" smtClean="0">
                <a:latin typeface="微软雅黑" pitchFamily="34" charset="-122"/>
                <a:ea typeface="微软雅黑" pitchFamily="34" charset="-122"/>
              </a:rPr>
              <a:t>新校长的团队：</a:t>
            </a:r>
            <a:endParaRPr lang="en-US" altLang="zh-CN" sz="4000" dirty="0" smtClean="0">
              <a:latin typeface="微软雅黑" pitchFamily="34" charset="-122"/>
              <a:ea typeface="微软雅黑" pitchFamily="34" charset="-122"/>
            </a:endParaRPr>
          </a:p>
          <a:p>
            <a:r>
              <a:rPr lang="en-US" altLang="zh-CN" sz="5400" b="1" dirty="0" smtClean="0">
                <a:latin typeface="微软雅黑" pitchFamily="34" charset="-122"/>
                <a:ea typeface="微软雅黑" pitchFamily="34" charset="-122"/>
              </a:rPr>
              <a:t>1.</a:t>
            </a:r>
            <a:r>
              <a:rPr lang="zh-CN" altLang="en-US" sz="5400" b="1" dirty="0" smtClean="0">
                <a:latin typeface="微软雅黑" pitchFamily="34" charset="-122"/>
                <a:ea typeface="微软雅黑" pitchFamily="34" charset="-122"/>
              </a:rPr>
              <a:t>班师过界</a:t>
            </a:r>
            <a:endParaRPr lang="en-US" altLang="zh-CN" sz="5400" b="1" dirty="0" smtClean="0">
              <a:latin typeface="微软雅黑" pitchFamily="34" charset="-122"/>
              <a:ea typeface="微软雅黑" pitchFamily="34" charset="-122"/>
            </a:endParaRPr>
          </a:p>
          <a:p>
            <a:r>
              <a:rPr lang="en-US" altLang="zh-CN" sz="5400" b="1" dirty="0" smtClean="0">
                <a:latin typeface="微软雅黑" pitchFamily="34" charset="-122"/>
                <a:ea typeface="微软雅黑" pitchFamily="34" charset="-122"/>
              </a:rPr>
              <a:t>2.</a:t>
            </a:r>
            <a:r>
              <a:rPr lang="zh-CN" altLang="en-US" sz="5400" b="1" dirty="0" smtClean="0">
                <a:latin typeface="微软雅黑" pitchFamily="34" charset="-122"/>
                <a:ea typeface="微软雅黑" pitchFamily="34" charset="-122"/>
              </a:rPr>
              <a:t>原有骨干</a:t>
            </a:r>
            <a:endParaRPr lang="en-US" altLang="zh-CN" sz="5400" b="1" dirty="0" smtClean="0">
              <a:latin typeface="微软雅黑" pitchFamily="34" charset="-122"/>
              <a:ea typeface="微软雅黑" pitchFamily="34" charset="-122"/>
            </a:endParaRPr>
          </a:p>
          <a:p>
            <a:r>
              <a:rPr lang="en-US" altLang="zh-CN" sz="5400" b="1" dirty="0" smtClean="0">
                <a:latin typeface="微软雅黑" pitchFamily="34" charset="-122"/>
                <a:ea typeface="微软雅黑" pitchFamily="34" charset="-122"/>
              </a:rPr>
              <a:t>3.</a:t>
            </a:r>
            <a:r>
              <a:rPr lang="zh-CN" altLang="en-US" sz="5400" b="1" dirty="0" smtClean="0">
                <a:latin typeface="微软雅黑" pitchFamily="34" charset="-122"/>
                <a:ea typeface="微软雅黑" pitchFamily="34" charset="-122"/>
              </a:rPr>
              <a:t>重新洗牌</a:t>
            </a:r>
            <a:endParaRPr lang="en-MY" sz="5400" b="1" dirty="0">
              <a:latin typeface="微软雅黑" pitchFamily="34" charset="-122"/>
              <a:ea typeface="微软雅黑" pitchFamily="34" charset="-122"/>
            </a:endParaRPr>
          </a:p>
        </p:txBody>
      </p:sp>
    </p:spTree>
    <p:extLst>
      <p:ext uri="{BB962C8B-B14F-4D97-AF65-F5344CB8AC3E}">
        <p14:creationId xmlns:p14="http://schemas.microsoft.com/office/powerpoint/2010/main" val="112196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additive="base">
                                        <p:cTn id="1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1000"/>
                                        <p:tgtEl>
                                          <p:spTgt spid="2">
                                            <p:txEl>
                                              <p:pRg st="3" end="3"/>
                                            </p:txEl>
                                          </p:spTgt>
                                        </p:tgtEl>
                                      </p:cBhvr>
                                    </p:animEffect>
                                    <p:anim calcmode="lin" valueType="num">
                                      <p:cBhvr>
                                        <p:cTn id="1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8155_1305556474711_1104483074_30925673_6694541_n.jpg"/>
          <p:cNvPicPr>
            <a:picLocks noChangeAspect="1"/>
          </p:cNvPicPr>
          <p:nvPr/>
        </p:nvPicPr>
        <p:blipFill>
          <a:blip r:embed="rId3" cstate="print"/>
          <a:stretch>
            <a:fillRect/>
          </a:stretch>
        </p:blipFill>
        <p:spPr>
          <a:xfrm>
            <a:off x="5720" y="476672"/>
            <a:ext cx="9144000" cy="6101046"/>
          </a:xfrm>
          <a:prstGeom prst="rect">
            <a:avLst/>
          </a:prstGeom>
          <a:ln>
            <a:noFill/>
          </a:ln>
          <a:effectLst>
            <a:softEdge rad="112500"/>
          </a:effectLst>
        </p:spPr>
      </p:pic>
      <p:sp>
        <p:nvSpPr>
          <p:cNvPr id="4" name="Rectangle 3"/>
          <p:cNvSpPr/>
          <p:nvPr/>
        </p:nvSpPr>
        <p:spPr>
          <a:xfrm>
            <a:off x="4788024" y="620688"/>
            <a:ext cx="3595856" cy="110799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6600" b="1" spc="50" dirty="0" smtClean="0">
                <a:ln w="11430"/>
                <a:solidFill>
                  <a:srgbClr val="FFC000"/>
                </a:solidFill>
                <a:effectLst>
                  <a:outerShdw blurRad="76200" dist="50800" dir="5400000" algn="tl" rotWithShape="0">
                    <a:srgbClr val="000000">
                      <a:alpha val="65000"/>
                    </a:srgbClr>
                  </a:outerShdw>
                </a:effectLst>
                <a:latin typeface="微软雅黑" pitchFamily="34" charset="-122"/>
                <a:ea typeface="微软雅黑" pitchFamily="34" charset="-122"/>
              </a:rPr>
              <a:t>拿笃中学</a:t>
            </a:r>
            <a:endParaRPr lang="en-US" altLang="zh-CN" sz="6600" b="1" spc="50" dirty="0" smtClean="0">
              <a:ln w="11430"/>
              <a:solidFill>
                <a:srgbClr val="FFC000"/>
              </a:soli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Tree>
    <p:extLst>
      <p:ext uri="{BB962C8B-B14F-4D97-AF65-F5344CB8AC3E}">
        <p14:creationId xmlns:p14="http://schemas.microsoft.com/office/powerpoint/2010/main" val="8842195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1606" y="1223892"/>
            <a:ext cx="3296623" cy="4478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12801" y="1223892"/>
            <a:ext cx="4063933" cy="1938992"/>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6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rPr>
              <a:t>单枪匹马，</a:t>
            </a:r>
            <a:endParaRPr lang="en-US" altLang="zh-CN" sz="6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a:p>
            <a:pPr algn="ctr"/>
            <a:r>
              <a:rPr lang="zh-CN" altLang="en-US"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rPr>
              <a:t>孤身上</a:t>
            </a:r>
            <a:r>
              <a:rPr lang="zh-CN" altLang="en-US"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rPr>
              <a:t>路。</a:t>
            </a:r>
            <a:endParaRPr lang="en-US" sz="6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3" name="TextBox 2"/>
          <p:cNvSpPr txBox="1"/>
          <p:nvPr/>
        </p:nvSpPr>
        <p:spPr>
          <a:xfrm>
            <a:off x="899592" y="4509120"/>
            <a:ext cx="4608512" cy="830997"/>
          </a:xfrm>
          <a:prstGeom prst="rect">
            <a:avLst/>
          </a:prstGeom>
          <a:noFill/>
        </p:spPr>
        <p:txBody>
          <a:bodyPr wrap="square" rtlCol="0">
            <a:spAutoFit/>
          </a:bodyPr>
          <a:lstStyle/>
          <a:p>
            <a:r>
              <a:rPr lang="zh-CN" altLang="en-US" sz="4800" b="1" dirty="0" smtClean="0">
                <a:latin typeface="微软雅黑" pitchFamily="34" charset="-122"/>
                <a:ea typeface="微软雅黑" pitchFamily="34" charset="-122"/>
              </a:rPr>
              <a:t>我选择原班人马！</a:t>
            </a:r>
            <a:endParaRPr lang="en-MY" sz="4800" b="1" dirty="0">
              <a:latin typeface="微软雅黑" pitchFamily="34" charset="-122"/>
              <a:ea typeface="微软雅黑" pitchFamily="34" charset="-122"/>
            </a:endParaRPr>
          </a:p>
        </p:txBody>
      </p:sp>
    </p:spTree>
    <p:extLst>
      <p:ext uri="{BB962C8B-B14F-4D97-AF65-F5344CB8AC3E}">
        <p14:creationId xmlns:p14="http://schemas.microsoft.com/office/powerpoint/2010/main" val="180026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785029"/>
            <a:ext cx="7515768" cy="83099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4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前朝团队可能会有的问题：</a:t>
            </a:r>
            <a:endParaRPr lang="en-US" sz="4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TextBox 2"/>
          <p:cNvSpPr txBox="1"/>
          <p:nvPr/>
        </p:nvSpPr>
        <p:spPr>
          <a:xfrm>
            <a:off x="827584" y="1844824"/>
            <a:ext cx="6912768" cy="4308872"/>
          </a:xfrm>
          <a:prstGeom prst="rect">
            <a:avLst/>
          </a:prstGeom>
          <a:noFill/>
        </p:spPr>
        <p:txBody>
          <a:bodyPr wrap="square" rtlCol="0">
            <a:spAutoFit/>
          </a:bodyPr>
          <a:lstStyle/>
          <a:p>
            <a:r>
              <a:rPr lang="en-US" altLang="zh-CN" sz="4400" b="1" dirty="0" smtClean="0">
                <a:solidFill>
                  <a:schemeClr val="tx2">
                    <a:lumMod val="75000"/>
                  </a:schemeClr>
                </a:solidFill>
                <a:latin typeface="微软雅黑" pitchFamily="34" charset="-122"/>
                <a:ea typeface="微软雅黑" pitchFamily="34" charset="-122"/>
              </a:rPr>
              <a:t>1.</a:t>
            </a:r>
            <a:r>
              <a:rPr lang="zh-CN" altLang="en-US" sz="4400" b="1" dirty="0" smtClean="0">
                <a:solidFill>
                  <a:schemeClr val="tx2">
                    <a:lumMod val="75000"/>
                  </a:schemeClr>
                </a:solidFill>
                <a:latin typeface="微软雅黑" pitchFamily="34" charset="-122"/>
                <a:ea typeface="微软雅黑" pitchFamily="34" charset="-122"/>
              </a:rPr>
              <a:t>倚老卖老。</a:t>
            </a:r>
            <a:endParaRPr lang="en-US" altLang="zh-CN" sz="4400" b="1" dirty="0" smtClean="0">
              <a:solidFill>
                <a:schemeClr val="tx2">
                  <a:lumMod val="75000"/>
                </a:schemeClr>
              </a:solidFill>
              <a:latin typeface="微软雅黑" pitchFamily="34" charset="-122"/>
              <a:ea typeface="微软雅黑" pitchFamily="34" charset="-122"/>
            </a:endParaRPr>
          </a:p>
          <a:p>
            <a:r>
              <a:rPr lang="en-US" altLang="zh-CN" sz="4400" b="1" dirty="0" smtClean="0">
                <a:solidFill>
                  <a:schemeClr val="accent2">
                    <a:lumMod val="75000"/>
                  </a:schemeClr>
                </a:solidFill>
                <a:latin typeface="微软雅黑" pitchFamily="34" charset="-122"/>
                <a:ea typeface="微软雅黑" pitchFamily="34" charset="-122"/>
              </a:rPr>
              <a:t>2.</a:t>
            </a:r>
            <a:r>
              <a:rPr lang="zh-CN" altLang="en-US" sz="4400" b="1" dirty="0" smtClean="0">
                <a:solidFill>
                  <a:schemeClr val="accent2">
                    <a:lumMod val="75000"/>
                  </a:schemeClr>
                </a:solidFill>
                <a:latin typeface="微软雅黑" pitchFamily="34" charset="-122"/>
                <a:ea typeface="微软雅黑" pitchFamily="34" charset="-122"/>
              </a:rPr>
              <a:t>人选是否合适？</a:t>
            </a:r>
            <a:endParaRPr lang="en-US" altLang="zh-CN" sz="4400" b="1" dirty="0" smtClean="0">
              <a:solidFill>
                <a:schemeClr val="accent2">
                  <a:lumMod val="75000"/>
                </a:schemeClr>
              </a:solidFill>
              <a:latin typeface="微软雅黑" pitchFamily="34" charset="-122"/>
              <a:ea typeface="微软雅黑" pitchFamily="34" charset="-122"/>
            </a:endParaRPr>
          </a:p>
          <a:p>
            <a:r>
              <a:rPr lang="en-US" altLang="zh-CN" sz="4400" b="1" dirty="0" smtClean="0">
                <a:solidFill>
                  <a:schemeClr val="accent4">
                    <a:lumMod val="50000"/>
                  </a:schemeClr>
                </a:solidFill>
                <a:latin typeface="微软雅黑" pitchFamily="34" charset="-122"/>
                <a:ea typeface="微软雅黑" pitchFamily="34" charset="-122"/>
              </a:rPr>
              <a:t>3.</a:t>
            </a:r>
            <a:r>
              <a:rPr lang="zh-CN" altLang="en-US" sz="4400" b="1" dirty="0" smtClean="0">
                <a:solidFill>
                  <a:schemeClr val="accent4">
                    <a:lumMod val="50000"/>
                  </a:schemeClr>
                </a:solidFill>
                <a:latin typeface="微软雅黑" pitchFamily="34" charset="-122"/>
                <a:ea typeface="微软雅黑" pitchFamily="34" charset="-122"/>
              </a:rPr>
              <a:t>前任拉拢</a:t>
            </a:r>
            <a:endParaRPr lang="en-US" altLang="zh-CN" sz="4400" b="1" dirty="0" smtClean="0">
              <a:solidFill>
                <a:schemeClr val="accent4">
                  <a:lumMod val="50000"/>
                </a:schemeClr>
              </a:solidFill>
              <a:latin typeface="微软雅黑" pitchFamily="34" charset="-122"/>
              <a:ea typeface="微软雅黑" pitchFamily="34" charset="-122"/>
            </a:endParaRPr>
          </a:p>
          <a:p>
            <a:endParaRPr lang="en-US" altLang="zh-CN" sz="4400" dirty="0" smtClean="0">
              <a:latin typeface="微软雅黑" pitchFamily="34" charset="-122"/>
              <a:ea typeface="微软雅黑" pitchFamily="34" charset="-122"/>
            </a:endParaRPr>
          </a:p>
          <a:p>
            <a:r>
              <a:rPr lang="zh-CN" altLang="en-US" sz="4400" dirty="0" smtClean="0">
                <a:latin typeface="微软雅黑" pitchFamily="34" charset="-122"/>
                <a:ea typeface="微软雅黑" pitchFamily="34" charset="-122"/>
              </a:rPr>
              <a:t>在团队观望的时候，必须先</a:t>
            </a:r>
            <a:r>
              <a:rPr lang="zh-CN" altLang="en-US" sz="5400" b="1" dirty="0" smtClean="0">
                <a:solidFill>
                  <a:srgbClr val="FF0000"/>
                </a:solidFill>
                <a:latin typeface="微软雅黑" pitchFamily="34" charset="-122"/>
                <a:ea typeface="微软雅黑" pitchFamily="34" charset="-122"/>
              </a:rPr>
              <a:t>稳定军心！</a:t>
            </a:r>
            <a:endParaRPr lang="en-MY" sz="5400" b="1" dirty="0">
              <a:solidFill>
                <a:srgbClr val="FF0000"/>
              </a:solidFill>
              <a:latin typeface="微软雅黑" pitchFamily="34" charset="-122"/>
              <a:ea typeface="微软雅黑" pitchFamily="34" charset="-122"/>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2060848"/>
            <a:ext cx="3903365" cy="207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731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751599"/>
            <a:ext cx="8928992" cy="4938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55576" y="836712"/>
            <a:ext cx="7560840" cy="830997"/>
          </a:xfrm>
          <a:prstGeom prst="rect">
            <a:avLst/>
          </a:prstGeom>
          <a:noFill/>
        </p:spPr>
        <p:txBody>
          <a:bodyPr wrap="square" rtlCol="0">
            <a:spAutoFit/>
          </a:bodyPr>
          <a:lstStyle/>
          <a:p>
            <a:r>
              <a:rPr lang="zh-CN" altLang="en-US" sz="4800" b="1" dirty="0" smtClean="0">
                <a:latin typeface="微软雅黑" pitchFamily="34" charset="-122"/>
                <a:ea typeface="微软雅黑" pitchFamily="34" charset="-122"/>
              </a:rPr>
              <a:t>首先必须获得团队的信任。</a:t>
            </a:r>
            <a:endParaRPr lang="en-MY" sz="4800" b="1" dirty="0">
              <a:latin typeface="微软雅黑" pitchFamily="34" charset="-122"/>
              <a:ea typeface="微软雅黑" pitchFamily="34" charset="-122"/>
            </a:endParaRPr>
          </a:p>
        </p:txBody>
      </p:sp>
    </p:spTree>
    <p:extLst>
      <p:ext uri="{BB962C8B-B14F-4D97-AF65-F5344CB8AC3E}">
        <p14:creationId xmlns:p14="http://schemas.microsoft.com/office/powerpoint/2010/main" val="26358486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4452" y="908720"/>
            <a:ext cx="7632848" cy="1477328"/>
          </a:xfrm>
          <a:prstGeom prst="rect">
            <a:avLst/>
          </a:prstGeom>
          <a:noFill/>
        </p:spPr>
        <p:txBody>
          <a:bodyPr wrap="square" rtlCol="0">
            <a:spAutoFit/>
          </a:bodyPr>
          <a:lstStyle/>
          <a:p>
            <a:r>
              <a:rPr lang="zh-CN" altLang="en-US" sz="3600" dirty="0">
                <a:latin typeface="微软雅黑" pitchFamily="34" charset="-122"/>
                <a:ea typeface="微软雅黑" pitchFamily="34" charset="-122"/>
              </a:rPr>
              <a:t>要</a:t>
            </a:r>
            <a:r>
              <a:rPr lang="zh-CN" altLang="en-US" sz="3600" dirty="0" smtClean="0">
                <a:latin typeface="微软雅黑" pitchFamily="34" charset="-122"/>
                <a:ea typeface="微软雅黑" pitchFamily="34" charset="-122"/>
              </a:rPr>
              <a:t>让团队信任你，你必须先信任团队。</a:t>
            </a:r>
            <a:endParaRPr lang="en-US" altLang="zh-CN" sz="3600" dirty="0" smtClean="0">
              <a:latin typeface="微软雅黑" pitchFamily="34" charset="-122"/>
              <a:ea typeface="微软雅黑" pitchFamily="34" charset="-122"/>
            </a:endParaRPr>
          </a:p>
          <a:p>
            <a:r>
              <a:rPr lang="zh-CN" altLang="en-US" sz="5400" b="1" dirty="0">
                <a:solidFill>
                  <a:srgbClr val="FF0000"/>
                </a:solidFill>
                <a:latin typeface="微软雅黑" pitchFamily="34" charset="-122"/>
                <a:ea typeface="微软雅黑" pitchFamily="34" charset="-122"/>
              </a:rPr>
              <a:t>尤</a:t>
            </a:r>
            <a:r>
              <a:rPr lang="zh-CN" altLang="en-US" sz="5400" b="1" dirty="0" smtClean="0">
                <a:solidFill>
                  <a:srgbClr val="FF0000"/>
                </a:solidFill>
                <a:latin typeface="微软雅黑" pitchFamily="34" charset="-122"/>
                <a:ea typeface="微软雅黑" pitchFamily="34" charset="-122"/>
              </a:rPr>
              <a:t>其是“前朝”的团队。</a:t>
            </a:r>
            <a:endParaRPr lang="en-MY" sz="5400" b="1" dirty="0">
              <a:solidFill>
                <a:srgbClr val="FF0000"/>
              </a:solidFill>
              <a:latin typeface="微软雅黑" pitchFamily="34" charset="-122"/>
              <a:ea typeface="微软雅黑" pitchFamily="34" charset="-122"/>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3943105"/>
            <a:ext cx="6336704" cy="2887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03503" y="2636912"/>
            <a:ext cx="790793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rPr>
              <a:t>尽可能听取他们的意见！</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Tree>
    <p:extLst>
      <p:ext uri="{BB962C8B-B14F-4D97-AF65-F5344CB8AC3E}">
        <p14:creationId xmlns:p14="http://schemas.microsoft.com/office/powerpoint/2010/main" val="305186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5616" y="1263688"/>
            <a:ext cx="7205820"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前朝的政策该不该改？</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1" y="2187018"/>
            <a:ext cx="6617225" cy="4670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32048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8051" y="3573017"/>
            <a:ext cx="4117593" cy="297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331640" y="1484784"/>
            <a:ext cx="6264696" cy="1323439"/>
          </a:xfrm>
          <a:prstGeom prst="rect">
            <a:avLst/>
          </a:prstGeom>
          <a:noFill/>
        </p:spPr>
        <p:txBody>
          <a:bodyPr wrap="square" rtlCol="0">
            <a:spAutoFit/>
          </a:bodyPr>
          <a:lstStyle/>
          <a:p>
            <a:r>
              <a:rPr lang="zh-CN" altLang="en-US" sz="4000" dirty="0" smtClean="0">
                <a:latin typeface="微软雅黑" pitchFamily="34" charset="-122"/>
                <a:ea typeface="微软雅黑" pitchFamily="34" charset="-122"/>
              </a:rPr>
              <a:t>不急于思变，</a:t>
            </a:r>
            <a:endParaRPr lang="en-US" altLang="zh-CN" sz="4000" dirty="0" smtClean="0">
              <a:latin typeface="微软雅黑" pitchFamily="34" charset="-122"/>
              <a:ea typeface="微软雅黑" pitchFamily="34" charset="-122"/>
            </a:endParaRPr>
          </a:p>
          <a:p>
            <a:r>
              <a:rPr lang="zh-CN" altLang="en-US" sz="4000" dirty="0">
                <a:latin typeface="微软雅黑" pitchFamily="34" charset="-122"/>
                <a:ea typeface="微软雅黑" pitchFamily="34" charset="-122"/>
              </a:rPr>
              <a:t>了</a:t>
            </a:r>
            <a:r>
              <a:rPr lang="zh-CN" altLang="en-US" sz="4000" dirty="0" smtClean="0">
                <a:latin typeface="微软雅黑" pitchFamily="34" charset="-122"/>
                <a:ea typeface="微软雅黑" pitchFamily="34" charset="-122"/>
              </a:rPr>
              <a:t>解状况后再加以调整。</a:t>
            </a:r>
            <a:endParaRPr lang="en-US" altLang="zh-CN" sz="4000" dirty="0" smtClean="0">
              <a:latin typeface="微软雅黑" pitchFamily="34" charset="-122"/>
              <a:ea typeface="微软雅黑" pitchFamily="34" charset="-122"/>
            </a:endParaRPr>
          </a:p>
        </p:txBody>
      </p:sp>
      <p:sp>
        <p:nvSpPr>
          <p:cNvPr id="3" name="TextBox 2"/>
          <p:cNvSpPr txBox="1"/>
          <p:nvPr/>
        </p:nvSpPr>
        <p:spPr>
          <a:xfrm rot="20925343">
            <a:off x="647563" y="3421311"/>
            <a:ext cx="7632848" cy="830997"/>
          </a:xfrm>
          <a:prstGeom prst="rect">
            <a:avLst/>
          </a:prstGeom>
          <a:noFill/>
        </p:spPr>
        <p:txBody>
          <a:bodyPr wrap="square" rtlCol="0">
            <a:spAutoFit/>
          </a:bodyPr>
          <a:lstStyle/>
          <a:p>
            <a:r>
              <a:rPr lang="zh-CN" altLang="en-US" sz="4800" b="1" dirty="0">
                <a:solidFill>
                  <a:srgbClr val="FF0000"/>
                </a:solidFill>
                <a:latin typeface="微软雅黑" pitchFamily="34" charset="-122"/>
                <a:ea typeface="微软雅黑" pitchFamily="34" charset="-122"/>
              </a:rPr>
              <a:t>急着改变会造成不安或质疑。</a:t>
            </a:r>
            <a:endParaRPr lang="en-MY" sz="4800" b="1" dirty="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67679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3" y="3429000"/>
            <a:ext cx="6402828" cy="4795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85202" y="1052736"/>
            <a:ext cx="6984776" cy="4093428"/>
          </a:xfrm>
          <a:prstGeom prst="rect">
            <a:avLst/>
          </a:prstGeom>
          <a:noFill/>
        </p:spPr>
        <p:txBody>
          <a:bodyPr wrap="square" rtlCol="0">
            <a:spAutoFit/>
          </a:bodyPr>
          <a:lstStyle/>
          <a:p>
            <a:r>
              <a:rPr lang="zh-CN" altLang="en-US" sz="4000" dirty="0" smtClean="0">
                <a:latin typeface="微软雅黑" pitchFamily="34" charset="-122"/>
                <a:ea typeface="微软雅黑" pitchFamily="34" charset="-122"/>
              </a:rPr>
              <a:t>在笃中遇到最大的问题：</a:t>
            </a:r>
            <a:endParaRPr lang="en-US" altLang="zh-CN" sz="4000" dirty="0" smtClean="0">
              <a:latin typeface="微软雅黑" pitchFamily="34" charset="-122"/>
              <a:ea typeface="微软雅黑" pitchFamily="34" charset="-122"/>
            </a:endParaRPr>
          </a:p>
          <a:p>
            <a:endParaRPr lang="en-US" sz="4000" dirty="0">
              <a:latin typeface="微软雅黑" pitchFamily="34" charset="-122"/>
              <a:ea typeface="微软雅黑" pitchFamily="34" charset="-122"/>
            </a:endParaRPr>
          </a:p>
          <a:p>
            <a:r>
              <a:rPr lang="zh-CN" altLang="en-US" sz="6000" b="1" dirty="0" smtClean="0">
                <a:solidFill>
                  <a:srgbClr val="FF0000"/>
                </a:solidFill>
                <a:latin typeface="微软雅黑" pitchFamily="34" charset="-122"/>
                <a:ea typeface="微软雅黑" pitchFamily="34" charset="-122"/>
              </a:rPr>
              <a:t>人数越来越尴尬！</a:t>
            </a:r>
            <a:endParaRPr lang="en-US" altLang="zh-CN" sz="6000" b="1" dirty="0" smtClean="0">
              <a:solidFill>
                <a:srgbClr val="FF0000"/>
              </a:solidFill>
              <a:latin typeface="微软雅黑" pitchFamily="34" charset="-122"/>
              <a:ea typeface="微软雅黑" pitchFamily="34" charset="-122"/>
            </a:endParaRPr>
          </a:p>
          <a:p>
            <a:endParaRPr lang="en-US" sz="4000" dirty="0">
              <a:latin typeface="微软雅黑" pitchFamily="34" charset="-122"/>
              <a:ea typeface="微软雅黑" pitchFamily="34" charset="-122"/>
            </a:endParaRPr>
          </a:p>
          <a:p>
            <a:r>
              <a:rPr lang="en-US" altLang="zh-CN" sz="4000" dirty="0" smtClean="0">
                <a:latin typeface="微软雅黑" pitchFamily="34" charset="-122"/>
                <a:ea typeface="微软雅黑" pitchFamily="34" charset="-122"/>
              </a:rPr>
              <a:t>             2010</a:t>
            </a:r>
            <a:r>
              <a:rPr lang="zh-CN" altLang="en-US" sz="4000" dirty="0" smtClean="0">
                <a:latin typeface="微软雅黑" pitchFamily="34" charset="-122"/>
                <a:ea typeface="微软雅黑" pitchFamily="34" charset="-122"/>
              </a:rPr>
              <a:t>年是</a:t>
            </a:r>
            <a:r>
              <a:rPr lang="en-US" altLang="zh-CN" sz="4000" dirty="0" smtClean="0">
                <a:latin typeface="微软雅黑" pitchFamily="34" charset="-122"/>
                <a:ea typeface="微软雅黑" pitchFamily="34" charset="-122"/>
              </a:rPr>
              <a:t>340</a:t>
            </a:r>
            <a:r>
              <a:rPr lang="zh-CN" altLang="en-US" sz="4000" dirty="0" smtClean="0">
                <a:latin typeface="微软雅黑" pitchFamily="34" charset="-122"/>
                <a:ea typeface="微软雅黑" pitchFamily="34" charset="-122"/>
              </a:rPr>
              <a:t>人左右，</a:t>
            </a:r>
            <a:endParaRPr lang="en-US" altLang="zh-CN" sz="4000" dirty="0" smtClean="0">
              <a:latin typeface="微软雅黑" pitchFamily="34" charset="-122"/>
              <a:ea typeface="微软雅黑" pitchFamily="34" charset="-122"/>
            </a:endParaRPr>
          </a:p>
          <a:p>
            <a:r>
              <a:rPr lang="zh-CN" altLang="en-US" sz="4000" dirty="0">
                <a:latin typeface="微软雅黑" pitchFamily="34" charset="-122"/>
                <a:ea typeface="微软雅黑" pitchFamily="34" charset="-122"/>
              </a:rPr>
              <a:t>到</a:t>
            </a:r>
            <a:r>
              <a:rPr lang="zh-CN" altLang="en-US" sz="4000" dirty="0" smtClean="0">
                <a:latin typeface="微软雅黑" pitchFamily="34" charset="-122"/>
                <a:ea typeface="微软雅黑" pitchFamily="34" charset="-122"/>
              </a:rPr>
              <a:t>了</a:t>
            </a:r>
            <a:r>
              <a:rPr lang="en-US" altLang="zh-CN" sz="4000" dirty="0" smtClean="0">
                <a:latin typeface="微软雅黑" pitchFamily="34" charset="-122"/>
                <a:ea typeface="微软雅黑" pitchFamily="34" charset="-122"/>
              </a:rPr>
              <a:t>2017</a:t>
            </a:r>
            <a:r>
              <a:rPr lang="zh-CN" altLang="en-US" sz="4000" dirty="0" smtClean="0">
                <a:latin typeface="微软雅黑" pitchFamily="34" charset="-122"/>
                <a:ea typeface="微软雅黑" pitchFamily="34" charset="-122"/>
              </a:rPr>
              <a:t>年，已在</a:t>
            </a:r>
            <a:r>
              <a:rPr lang="en-US" altLang="zh-CN" sz="4000" dirty="0" smtClean="0">
                <a:latin typeface="微软雅黑" pitchFamily="34" charset="-122"/>
                <a:ea typeface="微软雅黑" pitchFamily="34" charset="-122"/>
              </a:rPr>
              <a:t>250</a:t>
            </a:r>
            <a:r>
              <a:rPr lang="zh-CN" altLang="en-US" sz="4000" dirty="0" smtClean="0">
                <a:latin typeface="微软雅黑" pitchFamily="34" charset="-122"/>
                <a:ea typeface="微软雅黑" pitchFamily="34" charset="-122"/>
              </a:rPr>
              <a:t>人左右！</a:t>
            </a:r>
            <a:endParaRPr lang="en-MY" sz="4000" dirty="0">
              <a:latin typeface="微软雅黑" pitchFamily="34" charset="-122"/>
              <a:ea typeface="微软雅黑" pitchFamily="34" charset="-122"/>
            </a:endParaRPr>
          </a:p>
        </p:txBody>
      </p:sp>
    </p:spTree>
    <p:extLst>
      <p:ext uri="{BB962C8B-B14F-4D97-AF65-F5344CB8AC3E}">
        <p14:creationId xmlns:p14="http://schemas.microsoft.com/office/powerpoint/2010/main" val="227211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barn(inVertical)">
                                      <p:cBhvr>
                                        <p:cTn id="13" dur="500"/>
                                        <p:tgtEl>
                                          <p:spTgt spid="2">
                                            <p:txEl>
                                              <p:pRg st="4" end="4"/>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5" end="5"/>
                                            </p:txEl>
                                          </p:spTgt>
                                        </p:tgtEl>
                                        <p:attrNameLst>
                                          <p:attrName>style.visibility</p:attrName>
                                        </p:attrNameLst>
                                      </p:cBhvr>
                                      <p:to>
                                        <p:strVal val="visible"/>
                                      </p:to>
                                    </p:set>
                                    <p:animEffect transition="in" filter="barn(inVertical)">
                                      <p:cBhvr>
                                        <p:cTn id="1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6113" y="980728"/>
            <a:ext cx="6984776" cy="5016758"/>
          </a:xfrm>
          <a:prstGeom prst="rect">
            <a:avLst/>
          </a:prstGeom>
          <a:noFill/>
        </p:spPr>
        <p:txBody>
          <a:bodyPr wrap="square" rtlCol="0">
            <a:spAutoFit/>
          </a:bodyPr>
          <a:lstStyle/>
          <a:p>
            <a:r>
              <a:rPr lang="zh-CN" altLang="en-US" sz="4000" dirty="0" smtClean="0">
                <a:latin typeface="微软雅黑" pitchFamily="34" charset="-122"/>
                <a:ea typeface="微软雅黑" pitchFamily="34" charset="-122"/>
              </a:rPr>
              <a:t>事实上，东马许多独中都面临这样的问题。</a:t>
            </a:r>
            <a:endParaRPr lang="en-US" altLang="zh-CN" sz="4000" dirty="0" smtClean="0">
              <a:latin typeface="微软雅黑" pitchFamily="34" charset="-122"/>
              <a:ea typeface="微软雅黑" pitchFamily="34" charset="-122"/>
            </a:endParaRPr>
          </a:p>
          <a:p>
            <a:endParaRPr lang="en-US" sz="4000" dirty="0" smtClean="0">
              <a:latin typeface="微软雅黑" pitchFamily="34" charset="-122"/>
              <a:ea typeface="微软雅黑" pitchFamily="34" charset="-122"/>
            </a:endParaRPr>
          </a:p>
          <a:p>
            <a:r>
              <a:rPr lang="zh-CN" altLang="en-US" sz="4000" dirty="0">
                <a:latin typeface="微软雅黑" pitchFamily="34" charset="-122"/>
                <a:ea typeface="微软雅黑" pitchFamily="34" charset="-122"/>
              </a:rPr>
              <a:t>沙</a:t>
            </a:r>
            <a:r>
              <a:rPr lang="zh-CN" altLang="en-US" sz="4000" dirty="0" smtClean="0">
                <a:latin typeface="微软雅黑" pitchFamily="34" charset="-122"/>
                <a:ea typeface="微软雅黑" pitchFamily="34" charset="-122"/>
              </a:rPr>
              <a:t>巴九所独中，有</a:t>
            </a:r>
            <a:r>
              <a:rPr lang="en-US" altLang="zh-CN" sz="4000" dirty="0" smtClean="0">
                <a:latin typeface="微软雅黑" pitchFamily="34" charset="-122"/>
                <a:ea typeface="微软雅黑" pitchFamily="34" charset="-122"/>
              </a:rPr>
              <a:t>5</a:t>
            </a:r>
            <a:r>
              <a:rPr lang="zh-CN" altLang="en-US" sz="4000" dirty="0" smtClean="0">
                <a:latin typeface="微软雅黑" pitchFamily="34" charset="-122"/>
                <a:ea typeface="微软雅黑" pitchFamily="34" charset="-122"/>
              </a:rPr>
              <a:t>所属小型的独中，除笃中以外，其余四所如吧巴中学，丹南崇正、古达培正人数都在</a:t>
            </a:r>
            <a:r>
              <a:rPr lang="en-US" altLang="zh-CN" sz="4000" b="1" dirty="0" smtClean="0">
                <a:solidFill>
                  <a:srgbClr val="FF0000"/>
                </a:solidFill>
                <a:latin typeface="微软雅黑" pitchFamily="34" charset="-122"/>
                <a:ea typeface="微软雅黑" pitchFamily="34" charset="-122"/>
              </a:rPr>
              <a:t>200</a:t>
            </a:r>
            <a:r>
              <a:rPr lang="zh-CN" altLang="en-US" sz="4000" b="1" dirty="0" smtClean="0">
                <a:solidFill>
                  <a:srgbClr val="FF0000"/>
                </a:solidFill>
                <a:latin typeface="微软雅黑" pitchFamily="34" charset="-122"/>
                <a:ea typeface="微软雅黑" pitchFamily="34" charset="-122"/>
              </a:rPr>
              <a:t>人以下</a:t>
            </a:r>
            <a:r>
              <a:rPr lang="zh-CN" altLang="en-US" sz="4000" dirty="0" smtClean="0">
                <a:latin typeface="微软雅黑" pitchFamily="34" charset="-122"/>
                <a:ea typeface="微软雅黑" pitchFamily="34" charset="-122"/>
              </a:rPr>
              <a:t>，保佛中学更跌破</a:t>
            </a:r>
            <a:r>
              <a:rPr lang="zh-CN" altLang="en-US" sz="4000" b="1" dirty="0" smtClean="0">
                <a:solidFill>
                  <a:srgbClr val="FF0000"/>
                </a:solidFill>
                <a:latin typeface="微软雅黑" pitchFamily="34" charset="-122"/>
                <a:ea typeface="微软雅黑" pitchFamily="34" charset="-122"/>
              </a:rPr>
              <a:t>百人</a:t>
            </a:r>
            <a:r>
              <a:rPr lang="zh-CN" altLang="en-US" sz="4000" dirty="0" smtClean="0">
                <a:latin typeface="微软雅黑" pitchFamily="34" charset="-122"/>
                <a:ea typeface="微软雅黑" pitchFamily="34" charset="-122"/>
              </a:rPr>
              <a:t>。</a:t>
            </a:r>
            <a:endParaRPr lang="en-MY" sz="4000" dirty="0">
              <a:latin typeface="微软雅黑" pitchFamily="34" charset="-122"/>
              <a:ea typeface="微软雅黑" pitchFamily="34" charset="-122"/>
            </a:endParaRPr>
          </a:p>
        </p:txBody>
      </p:sp>
    </p:spTree>
    <p:extLst>
      <p:ext uri="{BB962C8B-B14F-4D97-AF65-F5344CB8AC3E}">
        <p14:creationId xmlns:p14="http://schemas.microsoft.com/office/powerpoint/2010/main" val="6273462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492509">
            <a:off x="118403" y="3286124"/>
            <a:ext cx="476250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03648" y="1196752"/>
            <a:ext cx="6480720" cy="2369880"/>
          </a:xfrm>
          <a:prstGeom prst="rect">
            <a:avLst/>
          </a:prstGeom>
          <a:noFill/>
        </p:spPr>
        <p:txBody>
          <a:bodyPr wrap="square" rtlCol="0">
            <a:spAutoFit/>
          </a:bodyPr>
          <a:lstStyle/>
          <a:p>
            <a:r>
              <a:rPr lang="zh-CN" altLang="en-US" sz="4400" dirty="0" smtClean="0">
                <a:latin typeface="微软雅黑" pitchFamily="34" charset="-122"/>
                <a:ea typeface="微软雅黑" pitchFamily="34" charset="-122"/>
              </a:rPr>
              <a:t>虽然有很多原因，</a:t>
            </a:r>
            <a:endParaRPr lang="en-US" altLang="zh-CN" sz="4400" dirty="0" smtClean="0">
              <a:latin typeface="微软雅黑" pitchFamily="34" charset="-122"/>
              <a:ea typeface="微软雅黑" pitchFamily="34" charset="-122"/>
            </a:endParaRPr>
          </a:p>
          <a:p>
            <a:r>
              <a:rPr lang="zh-CN" altLang="en-US" sz="4400" dirty="0">
                <a:latin typeface="微软雅黑" pitchFamily="34" charset="-122"/>
                <a:ea typeface="微软雅黑" pitchFamily="34" charset="-122"/>
              </a:rPr>
              <a:t>也可</a:t>
            </a:r>
            <a:r>
              <a:rPr lang="zh-CN" altLang="en-US" sz="4400" dirty="0" smtClean="0">
                <a:latin typeface="微软雅黑" pitchFamily="34" charset="-122"/>
                <a:ea typeface="微软雅黑" pitchFamily="34" charset="-122"/>
              </a:rPr>
              <a:t>以解释得很合理，</a:t>
            </a:r>
            <a:endParaRPr lang="en-US" altLang="zh-CN" sz="4400" dirty="0" smtClean="0">
              <a:latin typeface="微软雅黑" pitchFamily="34" charset="-122"/>
              <a:ea typeface="微软雅黑" pitchFamily="34" charset="-122"/>
            </a:endParaRPr>
          </a:p>
          <a:p>
            <a:r>
              <a:rPr lang="zh-CN" altLang="en-US" sz="6000" b="1" dirty="0">
                <a:solidFill>
                  <a:srgbClr val="C00000"/>
                </a:solidFill>
                <a:latin typeface="微软雅黑" pitchFamily="34" charset="-122"/>
                <a:ea typeface="微软雅黑" pitchFamily="34" charset="-122"/>
              </a:rPr>
              <a:t>但事</a:t>
            </a:r>
            <a:r>
              <a:rPr lang="zh-CN" altLang="en-US" sz="6000" b="1" dirty="0" smtClean="0">
                <a:solidFill>
                  <a:srgbClr val="C00000"/>
                </a:solidFill>
                <a:latin typeface="微软雅黑" pitchFamily="34" charset="-122"/>
                <a:ea typeface="微软雅黑" pitchFamily="34" charset="-122"/>
              </a:rPr>
              <a:t>实终究是事实！</a:t>
            </a:r>
            <a:endParaRPr lang="en-US" altLang="zh-CN" sz="6000" b="1" dirty="0" smtClean="0">
              <a:solidFill>
                <a:srgbClr val="C00000"/>
              </a:solidFill>
              <a:latin typeface="微软雅黑" pitchFamily="34" charset="-122"/>
              <a:ea typeface="微软雅黑" pitchFamily="34" charset="-122"/>
            </a:endParaRPr>
          </a:p>
        </p:txBody>
      </p:sp>
    </p:spTree>
    <p:extLst>
      <p:ext uri="{BB962C8B-B14F-4D97-AF65-F5344CB8AC3E}">
        <p14:creationId xmlns:p14="http://schemas.microsoft.com/office/powerpoint/2010/main" val="167899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735" y="692696"/>
            <a:ext cx="2672526"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4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rPr>
              <a:t>行销策略</a:t>
            </a:r>
            <a:endParaRPr lang="en-US" sz="4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3" name="TextBox 2"/>
          <p:cNvSpPr txBox="1"/>
          <p:nvPr/>
        </p:nvSpPr>
        <p:spPr>
          <a:xfrm>
            <a:off x="1115614" y="1628800"/>
            <a:ext cx="6912768" cy="4832092"/>
          </a:xfrm>
          <a:prstGeom prst="rect">
            <a:avLst/>
          </a:prstGeom>
          <a:noFill/>
        </p:spPr>
        <p:txBody>
          <a:bodyPr wrap="square" rtlCol="0">
            <a:spAutoFit/>
          </a:bodyPr>
          <a:lstStyle/>
          <a:p>
            <a:r>
              <a:rPr lang="zh-CN" altLang="en-US" sz="2800" dirty="0" smtClean="0">
                <a:latin typeface="微软雅黑" pitchFamily="34" charset="-122"/>
                <a:ea typeface="微软雅黑" pitchFamily="34" charset="-122"/>
              </a:rPr>
              <a:t>每一所学校都有自己的招生策略。</a:t>
            </a:r>
            <a:endParaRPr lang="en-US" altLang="zh-CN" sz="2800" dirty="0" smtClean="0">
              <a:latin typeface="微软雅黑" pitchFamily="34" charset="-122"/>
              <a:ea typeface="微软雅黑" pitchFamily="34" charset="-122"/>
            </a:endParaRPr>
          </a:p>
          <a:p>
            <a:r>
              <a:rPr lang="zh-CN" altLang="en-US" sz="2800" dirty="0" smtClean="0">
                <a:latin typeface="微软雅黑" pitchFamily="34" charset="-122"/>
                <a:ea typeface="微软雅黑" pitchFamily="34" charset="-122"/>
              </a:rPr>
              <a:t>向其他学校借镜，学校也做了不少努力：</a:t>
            </a:r>
            <a:endParaRPr lang="en-US" altLang="zh-CN" sz="2800" dirty="0" smtClean="0">
              <a:latin typeface="微软雅黑" pitchFamily="34" charset="-122"/>
              <a:ea typeface="微软雅黑" pitchFamily="34" charset="-122"/>
            </a:endParaRPr>
          </a:p>
          <a:p>
            <a:r>
              <a:rPr lang="en-US" altLang="zh-CN" sz="2800" dirty="0" smtClean="0">
                <a:latin typeface="微软雅黑" pitchFamily="34" charset="-122"/>
                <a:ea typeface="微软雅黑" pitchFamily="34" charset="-122"/>
              </a:rPr>
              <a:t>1.</a:t>
            </a:r>
            <a:r>
              <a:rPr lang="zh-CN" altLang="en-US" sz="2800" dirty="0" smtClean="0">
                <a:latin typeface="微软雅黑" pitchFamily="34" charset="-122"/>
                <a:ea typeface="微软雅黑" pitchFamily="34" charset="-122"/>
              </a:rPr>
              <a:t>到小学做招生宣传</a:t>
            </a:r>
            <a:endParaRPr lang="en-US" altLang="zh-CN" sz="2800" dirty="0" smtClean="0">
              <a:latin typeface="微软雅黑" pitchFamily="34" charset="-122"/>
              <a:ea typeface="微软雅黑" pitchFamily="34" charset="-122"/>
            </a:endParaRPr>
          </a:p>
          <a:p>
            <a:r>
              <a:rPr lang="en-US" altLang="zh-CN" sz="2800" dirty="0" smtClean="0">
                <a:latin typeface="微软雅黑" pitchFamily="34" charset="-122"/>
                <a:ea typeface="微软雅黑" pitchFamily="34" charset="-122"/>
              </a:rPr>
              <a:t>2.</a:t>
            </a:r>
            <a:r>
              <a:rPr lang="zh-CN" altLang="en-US" sz="2800" dirty="0" smtClean="0">
                <a:latin typeface="微软雅黑" pitchFamily="34" charset="-122"/>
                <a:ea typeface="微软雅黑" pitchFamily="34" charset="-122"/>
              </a:rPr>
              <a:t>邀请小六生到校参观</a:t>
            </a:r>
            <a:endParaRPr lang="en-US" altLang="zh-CN" sz="2800" dirty="0" smtClean="0">
              <a:latin typeface="微软雅黑" pitchFamily="34" charset="-122"/>
              <a:ea typeface="微软雅黑" pitchFamily="34" charset="-122"/>
            </a:endParaRPr>
          </a:p>
          <a:p>
            <a:r>
              <a:rPr lang="en-US" altLang="zh-CN" sz="2800" dirty="0" smtClean="0">
                <a:latin typeface="微软雅黑" pitchFamily="34" charset="-122"/>
                <a:ea typeface="微软雅黑" pitchFamily="34" charset="-122"/>
              </a:rPr>
              <a:t>3.</a:t>
            </a:r>
            <a:r>
              <a:rPr lang="zh-CN" altLang="en-US" sz="2800" dirty="0" smtClean="0">
                <a:latin typeface="微软雅黑" pitchFamily="34" charset="-122"/>
                <a:ea typeface="微软雅黑" pitchFamily="34" charset="-122"/>
              </a:rPr>
              <a:t>举办小六生的营队活动</a:t>
            </a:r>
            <a:endParaRPr lang="en-US" altLang="zh-CN" sz="2800" dirty="0" smtClean="0">
              <a:latin typeface="微软雅黑" pitchFamily="34" charset="-122"/>
              <a:ea typeface="微软雅黑" pitchFamily="34" charset="-122"/>
            </a:endParaRPr>
          </a:p>
          <a:p>
            <a:r>
              <a:rPr lang="en-US" altLang="zh-CN" sz="2800" dirty="0" smtClean="0">
                <a:latin typeface="微软雅黑" pitchFamily="34" charset="-122"/>
                <a:ea typeface="微软雅黑" pitchFamily="34" charset="-122"/>
              </a:rPr>
              <a:t>4.</a:t>
            </a:r>
            <a:r>
              <a:rPr lang="zh-CN" altLang="en-US" sz="2800" dirty="0" smtClean="0">
                <a:latin typeface="微软雅黑" pitchFamily="34" charset="-122"/>
                <a:ea typeface="微软雅黑" pitchFamily="34" charset="-122"/>
              </a:rPr>
              <a:t>各种奖励计划</a:t>
            </a:r>
            <a:endParaRPr lang="en-US" altLang="zh-CN" sz="2800" dirty="0" smtClean="0">
              <a:latin typeface="微软雅黑" pitchFamily="34" charset="-122"/>
              <a:ea typeface="微软雅黑" pitchFamily="34" charset="-122"/>
            </a:endParaRPr>
          </a:p>
          <a:p>
            <a:r>
              <a:rPr lang="en-US" altLang="zh-CN" sz="2800" dirty="0" smtClean="0">
                <a:latin typeface="微软雅黑" pitchFamily="34" charset="-122"/>
                <a:ea typeface="微软雅黑" pitchFamily="34" charset="-122"/>
              </a:rPr>
              <a:t>5.</a:t>
            </a:r>
            <a:r>
              <a:rPr lang="zh-CN" altLang="en-US" sz="2800" dirty="0" smtClean="0">
                <a:latin typeface="微软雅黑" pitchFamily="34" charset="-122"/>
                <a:ea typeface="微软雅黑" pitchFamily="34" charset="-122"/>
              </a:rPr>
              <a:t>到小学做讲座</a:t>
            </a:r>
            <a:endParaRPr lang="en-US" altLang="zh-CN" sz="2800" dirty="0" smtClean="0">
              <a:latin typeface="微软雅黑" pitchFamily="34" charset="-122"/>
              <a:ea typeface="微软雅黑" pitchFamily="34" charset="-122"/>
            </a:endParaRPr>
          </a:p>
          <a:p>
            <a:r>
              <a:rPr lang="en-US" altLang="zh-CN" sz="2800" dirty="0" smtClean="0">
                <a:latin typeface="微软雅黑" pitchFamily="34" charset="-122"/>
                <a:ea typeface="微软雅黑" pitchFamily="34" charset="-122"/>
              </a:rPr>
              <a:t>6.</a:t>
            </a:r>
            <a:r>
              <a:rPr lang="zh-CN" altLang="en-US" sz="2800" dirty="0" smtClean="0">
                <a:latin typeface="微软雅黑" pitchFamily="34" charset="-122"/>
                <a:ea typeface="微软雅黑" pitchFamily="34" charset="-122"/>
              </a:rPr>
              <a:t>办感恩晚宴，邀请华小校长、老师、董事 </a:t>
            </a:r>
            <a:endParaRPr lang="en-US" altLang="zh-CN" sz="2800" dirty="0" smtClean="0">
              <a:latin typeface="微软雅黑" pitchFamily="34" charset="-122"/>
              <a:ea typeface="微软雅黑" pitchFamily="34" charset="-122"/>
            </a:endParaRPr>
          </a:p>
          <a:p>
            <a:r>
              <a:rPr lang="en-US" altLang="zh-CN" sz="2800" dirty="0" smtClean="0">
                <a:latin typeface="微软雅黑" pitchFamily="34" charset="-122"/>
                <a:ea typeface="微软雅黑" pitchFamily="34" charset="-122"/>
              </a:rPr>
              <a:t>   </a:t>
            </a:r>
            <a:r>
              <a:rPr lang="zh-CN" altLang="en-US" sz="2800" dirty="0" smtClean="0">
                <a:latin typeface="微软雅黑" pitchFamily="34" charset="-122"/>
                <a:ea typeface="微软雅黑" pitchFamily="34" charset="-122"/>
              </a:rPr>
              <a:t>参与</a:t>
            </a:r>
            <a:endParaRPr lang="en-US" altLang="zh-CN" sz="2800" dirty="0" smtClean="0">
              <a:latin typeface="微软雅黑" pitchFamily="34" charset="-122"/>
              <a:ea typeface="微软雅黑" pitchFamily="34" charset="-122"/>
            </a:endParaRPr>
          </a:p>
          <a:p>
            <a:r>
              <a:rPr lang="en-US" altLang="zh-CN" sz="2800" dirty="0" smtClean="0">
                <a:latin typeface="微软雅黑" pitchFamily="34" charset="-122"/>
                <a:ea typeface="微软雅黑" pitchFamily="34" charset="-122"/>
              </a:rPr>
              <a:t>7.</a:t>
            </a:r>
            <a:r>
              <a:rPr lang="zh-CN" altLang="en-US" sz="2800" dirty="0" smtClean="0">
                <a:latin typeface="微软雅黑" pitchFamily="34" charset="-122"/>
                <a:ea typeface="微软雅黑" pitchFamily="34" charset="-122"/>
              </a:rPr>
              <a:t>举办各项活动吸引社会人士参与</a:t>
            </a:r>
            <a:endParaRPr lang="en-US" altLang="zh-CN" sz="2800" dirty="0" smtClean="0">
              <a:latin typeface="微软雅黑" pitchFamily="34" charset="-122"/>
              <a:ea typeface="微软雅黑" pitchFamily="34" charset="-122"/>
            </a:endParaRPr>
          </a:p>
          <a:p>
            <a:endParaRPr lang="en-MY" sz="2800" dirty="0">
              <a:latin typeface="微软雅黑" pitchFamily="34" charset="-122"/>
              <a:ea typeface="微软雅黑" pitchFamily="34" charset="-122"/>
            </a:endParaRPr>
          </a:p>
        </p:txBody>
      </p:sp>
    </p:spTree>
    <p:extLst>
      <p:ext uri="{BB962C8B-B14F-4D97-AF65-F5344CB8AC3E}">
        <p14:creationId xmlns:p14="http://schemas.microsoft.com/office/powerpoint/2010/main" val="412225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500"/>
                                        <p:tgtEl>
                                          <p:spTgt spid="3">
                                            <p:txEl>
                                              <p:pRg st="8" end="8"/>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3368" y="764704"/>
            <a:ext cx="7928922" cy="1200329"/>
          </a:xfrm>
          <a:prstGeom prst="rect">
            <a:avLst/>
          </a:prstGeom>
          <a:noFill/>
        </p:spPr>
        <p:txBody>
          <a:bodyPr wrap="square" rtlCol="0">
            <a:spAutoFit/>
          </a:bodyPr>
          <a:lstStyle/>
          <a:p>
            <a:r>
              <a:rPr lang="zh-CN" altLang="en-US" sz="3600" dirty="0" smtClean="0">
                <a:latin typeface="微软雅黑" pitchFamily="34" charset="-122"/>
                <a:ea typeface="微软雅黑" pitchFamily="34" charset="-122"/>
              </a:rPr>
              <a:t>笃中隶属于拿笃中华商会，由商会长委任董事长筹组董事会管理学校。</a:t>
            </a:r>
            <a:endParaRPr lang="en-MY" sz="3600" dirty="0">
              <a:latin typeface="微软雅黑" pitchFamily="34" charset="-122"/>
              <a:ea typeface="微软雅黑" pitchFamily="34" charset="-122"/>
            </a:endParaRP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3808" y="2068714"/>
            <a:ext cx="3363792" cy="3264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132845" y="5332837"/>
            <a:ext cx="3049967" cy="954107"/>
          </a:xfrm>
          <a:prstGeom prst="rect">
            <a:avLst/>
          </a:prstGeom>
          <a:noFill/>
        </p:spPr>
        <p:txBody>
          <a:bodyPr wrap="square" rtlCol="0">
            <a:spAutoFit/>
          </a:bodyPr>
          <a:lstStyle/>
          <a:p>
            <a:r>
              <a:rPr lang="zh-CN" altLang="en-US" sz="2400" dirty="0" smtClean="0">
                <a:latin typeface="微软雅黑" pitchFamily="34" charset="-122"/>
                <a:ea typeface="微软雅黑" pitchFamily="34" charset="-122"/>
              </a:rPr>
              <a:t>现任拿笃中学董事长</a:t>
            </a:r>
            <a:endParaRPr lang="en-US" altLang="zh-CN" sz="2400" dirty="0" smtClean="0">
              <a:latin typeface="微软雅黑" pitchFamily="34" charset="-122"/>
              <a:ea typeface="微软雅黑" pitchFamily="34" charset="-122"/>
            </a:endParaRPr>
          </a:p>
          <a:p>
            <a:r>
              <a:rPr lang="zh-CN" altLang="en-US" sz="3200" b="1" dirty="0" smtClean="0">
                <a:latin typeface="微软雅黑" pitchFamily="34" charset="-122"/>
                <a:ea typeface="微软雅黑" pitchFamily="34" charset="-122"/>
              </a:rPr>
              <a:t>叶运华先生</a:t>
            </a:r>
            <a:endParaRPr lang="en-MY" sz="3200" b="1" dirty="0">
              <a:latin typeface="微软雅黑" pitchFamily="34" charset="-122"/>
              <a:ea typeface="微软雅黑" pitchFamily="34" charset="-122"/>
            </a:endParaRPr>
          </a:p>
        </p:txBody>
      </p:sp>
    </p:spTree>
    <p:extLst>
      <p:ext uri="{BB962C8B-B14F-4D97-AF65-F5344CB8AC3E}">
        <p14:creationId xmlns:p14="http://schemas.microsoft.com/office/powerpoint/2010/main" val="42655696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34538" y="836712"/>
            <a:ext cx="5320688" cy="110799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6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打造学校品牌</a:t>
            </a:r>
            <a:endParaRPr lang="en-US" sz="6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Box 3"/>
          <p:cNvSpPr txBox="1"/>
          <p:nvPr/>
        </p:nvSpPr>
        <p:spPr>
          <a:xfrm>
            <a:off x="1259632" y="2132856"/>
            <a:ext cx="6768752" cy="3785652"/>
          </a:xfrm>
          <a:prstGeom prst="rect">
            <a:avLst/>
          </a:prstGeom>
          <a:noFill/>
        </p:spPr>
        <p:txBody>
          <a:bodyPr wrap="square" rtlCol="0">
            <a:spAutoFit/>
          </a:bodyPr>
          <a:lstStyle/>
          <a:p>
            <a:r>
              <a:rPr lang="en-US" altLang="zh-CN" sz="4000" dirty="0" smtClean="0">
                <a:latin typeface="微软雅黑" pitchFamily="34" charset="-122"/>
                <a:ea typeface="微软雅黑" pitchFamily="34" charset="-122"/>
              </a:rPr>
              <a:t>1.</a:t>
            </a:r>
            <a:r>
              <a:rPr lang="zh-CN" altLang="en-US" sz="4000" dirty="0">
                <a:latin typeface="微软雅黑" pitchFamily="34" charset="-122"/>
                <a:ea typeface="微软雅黑" pitchFamily="34" charset="-122"/>
              </a:rPr>
              <a:t>软硬</a:t>
            </a:r>
            <a:r>
              <a:rPr lang="zh-CN" altLang="en-US" sz="4000" dirty="0" smtClean="0">
                <a:latin typeface="微软雅黑" pitchFamily="34" charset="-122"/>
                <a:ea typeface="微软雅黑" pitchFamily="34" charset="-122"/>
              </a:rPr>
              <a:t>体设备</a:t>
            </a:r>
            <a:endParaRPr lang="en-US" altLang="zh-CN" sz="4000" dirty="0" smtClean="0">
              <a:latin typeface="微软雅黑" pitchFamily="34" charset="-122"/>
              <a:ea typeface="微软雅黑" pitchFamily="34" charset="-122"/>
            </a:endParaRPr>
          </a:p>
          <a:p>
            <a:r>
              <a:rPr lang="en-US" altLang="zh-CN" sz="4000" dirty="0" smtClean="0">
                <a:latin typeface="微软雅黑" pitchFamily="34" charset="-122"/>
                <a:ea typeface="微软雅黑" pitchFamily="34" charset="-122"/>
              </a:rPr>
              <a:t>2.</a:t>
            </a:r>
            <a:r>
              <a:rPr lang="zh-CN" altLang="en-US" sz="4000" dirty="0" smtClean="0">
                <a:latin typeface="微软雅黑" pitchFamily="34" charset="-122"/>
                <a:ea typeface="微软雅黑" pitchFamily="34" charset="-122"/>
              </a:rPr>
              <a:t>成绩表现</a:t>
            </a:r>
            <a:endParaRPr lang="en-US" altLang="zh-CN" sz="4000" dirty="0" smtClean="0">
              <a:latin typeface="微软雅黑" pitchFamily="34" charset="-122"/>
              <a:ea typeface="微软雅黑" pitchFamily="34" charset="-122"/>
            </a:endParaRPr>
          </a:p>
          <a:p>
            <a:r>
              <a:rPr lang="en-US" altLang="zh-CN" sz="4000" dirty="0">
                <a:latin typeface="微软雅黑" pitchFamily="34" charset="-122"/>
                <a:ea typeface="微软雅黑" pitchFamily="34" charset="-122"/>
              </a:rPr>
              <a:t>3</a:t>
            </a:r>
            <a:r>
              <a:rPr lang="en-US" altLang="zh-CN" sz="4000" dirty="0" smtClean="0">
                <a:latin typeface="微软雅黑" pitchFamily="34" charset="-122"/>
                <a:ea typeface="微软雅黑" pitchFamily="34" charset="-122"/>
              </a:rPr>
              <a:t>.</a:t>
            </a:r>
            <a:r>
              <a:rPr lang="zh-CN" altLang="en-US" sz="4000" dirty="0" smtClean="0">
                <a:latin typeface="微软雅黑" pitchFamily="34" charset="-122"/>
                <a:ea typeface="微软雅黑" pitchFamily="34" charset="-122"/>
              </a:rPr>
              <a:t>活动表现</a:t>
            </a:r>
            <a:endParaRPr lang="en-US" altLang="zh-CN" sz="4000" dirty="0" smtClean="0">
              <a:latin typeface="微软雅黑" pitchFamily="34" charset="-122"/>
              <a:ea typeface="微软雅黑" pitchFamily="34" charset="-122"/>
            </a:endParaRPr>
          </a:p>
          <a:p>
            <a:r>
              <a:rPr lang="en-US" altLang="zh-CN" sz="4000" dirty="0" smtClean="0">
                <a:latin typeface="微软雅黑" pitchFamily="34" charset="-122"/>
                <a:ea typeface="微软雅黑" pitchFamily="34" charset="-122"/>
              </a:rPr>
              <a:t>4.</a:t>
            </a:r>
            <a:r>
              <a:rPr lang="zh-CN" altLang="en-US" sz="4000" dirty="0" smtClean="0">
                <a:latin typeface="微软雅黑" pitchFamily="34" charset="-122"/>
                <a:ea typeface="微软雅黑" pitchFamily="34" charset="-122"/>
              </a:rPr>
              <a:t>“特色”活动</a:t>
            </a:r>
            <a:endParaRPr lang="en-US" altLang="zh-CN" sz="4000" dirty="0" smtClean="0">
              <a:latin typeface="微软雅黑" pitchFamily="34" charset="-122"/>
              <a:ea typeface="微软雅黑" pitchFamily="34" charset="-122"/>
            </a:endParaRPr>
          </a:p>
          <a:p>
            <a:r>
              <a:rPr lang="en-US" altLang="zh-CN" sz="4000" dirty="0" smtClean="0">
                <a:latin typeface="微软雅黑" pitchFamily="34" charset="-122"/>
                <a:ea typeface="微软雅黑" pitchFamily="34" charset="-122"/>
              </a:rPr>
              <a:t>5.</a:t>
            </a:r>
            <a:r>
              <a:rPr lang="zh-CN" altLang="en-US" sz="4000" dirty="0" smtClean="0">
                <a:latin typeface="微软雅黑" pitchFamily="34" charset="-122"/>
                <a:ea typeface="微软雅黑" pitchFamily="34" charset="-122"/>
              </a:rPr>
              <a:t>“特色”教学</a:t>
            </a:r>
            <a:endParaRPr lang="en-US" altLang="zh-CN" sz="4000" dirty="0" smtClean="0">
              <a:latin typeface="微软雅黑" pitchFamily="34" charset="-122"/>
              <a:ea typeface="微软雅黑" pitchFamily="34" charset="-122"/>
            </a:endParaRPr>
          </a:p>
          <a:p>
            <a:r>
              <a:rPr lang="en-US" altLang="zh-CN" sz="4000" dirty="0" smtClean="0">
                <a:latin typeface="微软雅黑" pitchFamily="34" charset="-122"/>
                <a:ea typeface="微软雅黑" pitchFamily="34" charset="-122"/>
              </a:rPr>
              <a:t>6.</a:t>
            </a:r>
            <a:r>
              <a:rPr lang="zh-CN" altLang="en-US" sz="4000" dirty="0" smtClean="0">
                <a:latin typeface="微软雅黑" pitchFamily="34" charset="-122"/>
                <a:ea typeface="微软雅黑" pitchFamily="34" charset="-122"/>
              </a:rPr>
              <a:t>校园氛围</a:t>
            </a:r>
            <a:endParaRPr lang="en-US" altLang="zh-CN" sz="4000" dirty="0" smtClean="0">
              <a:latin typeface="微软雅黑" pitchFamily="34" charset="-122"/>
              <a:ea typeface="微软雅黑" pitchFamily="34" charset="-122"/>
            </a:endParaRPr>
          </a:p>
        </p:txBody>
      </p:sp>
      <p:pic>
        <p:nvPicPr>
          <p:cNvPr id="5" name="Picture 2" descr="沙巴拿笃中学"/>
          <p:cNvPicPr>
            <a:picLocks noChangeAspect="1" noChangeArrowheads="1"/>
          </p:cNvPicPr>
          <p:nvPr/>
        </p:nvPicPr>
        <p:blipFill>
          <a:blip r:embed="rId2" cstate="print"/>
          <a:srcRect/>
          <a:stretch>
            <a:fillRect/>
          </a:stretch>
        </p:blipFill>
        <p:spPr bwMode="auto">
          <a:xfrm>
            <a:off x="6012160" y="2724983"/>
            <a:ext cx="2369515" cy="3219450"/>
          </a:xfrm>
          <a:prstGeom prst="rect">
            <a:avLst/>
          </a:prstGeom>
          <a:noFill/>
        </p:spPr>
      </p:pic>
    </p:spTree>
    <p:extLst>
      <p:ext uri="{BB962C8B-B14F-4D97-AF65-F5344CB8AC3E}">
        <p14:creationId xmlns:p14="http://schemas.microsoft.com/office/powerpoint/2010/main" val="94681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 calcmode="lin" valueType="num">
                                      <p:cBhvr additive="base">
                                        <p:cTn id="2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34538" y="836712"/>
            <a:ext cx="5320688" cy="110799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6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打造学校品牌</a:t>
            </a:r>
            <a:endParaRPr lang="en-US" sz="6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Box 3"/>
          <p:cNvSpPr txBox="1"/>
          <p:nvPr/>
        </p:nvSpPr>
        <p:spPr>
          <a:xfrm>
            <a:off x="1259632" y="2132856"/>
            <a:ext cx="6768752" cy="3785652"/>
          </a:xfrm>
          <a:prstGeom prst="rect">
            <a:avLst/>
          </a:prstGeom>
          <a:noFill/>
        </p:spPr>
        <p:txBody>
          <a:bodyPr wrap="square" rtlCol="0">
            <a:spAutoFit/>
          </a:bodyPr>
          <a:lstStyle/>
          <a:p>
            <a:r>
              <a:rPr lang="en-US" altLang="zh-CN" sz="4000" dirty="0" smtClean="0">
                <a:latin typeface="微软雅黑" pitchFamily="34" charset="-122"/>
                <a:ea typeface="微软雅黑" pitchFamily="34" charset="-122"/>
              </a:rPr>
              <a:t>1.</a:t>
            </a:r>
            <a:r>
              <a:rPr lang="zh-CN" altLang="en-US" sz="4000" dirty="0">
                <a:latin typeface="微软雅黑" pitchFamily="34" charset="-122"/>
                <a:ea typeface="微软雅黑" pitchFamily="34" charset="-122"/>
              </a:rPr>
              <a:t>软硬</a:t>
            </a:r>
            <a:r>
              <a:rPr lang="zh-CN" altLang="en-US" sz="4000" dirty="0" smtClean="0">
                <a:latin typeface="微软雅黑" pitchFamily="34" charset="-122"/>
                <a:ea typeface="微软雅黑" pitchFamily="34" charset="-122"/>
              </a:rPr>
              <a:t>体设备</a:t>
            </a:r>
            <a:endParaRPr lang="en-US" altLang="zh-CN" sz="4000" dirty="0" smtClean="0">
              <a:latin typeface="微软雅黑" pitchFamily="34" charset="-122"/>
              <a:ea typeface="微软雅黑" pitchFamily="34" charset="-122"/>
            </a:endParaRPr>
          </a:p>
          <a:p>
            <a:r>
              <a:rPr lang="en-US" altLang="zh-CN" sz="4000" dirty="0" smtClean="0">
                <a:latin typeface="微软雅黑" pitchFamily="34" charset="-122"/>
                <a:ea typeface="微软雅黑" pitchFamily="34" charset="-122"/>
              </a:rPr>
              <a:t>2.</a:t>
            </a:r>
            <a:r>
              <a:rPr lang="zh-CN" altLang="en-US" sz="4000" dirty="0" smtClean="0">
                <a:latin typeface="微软雅黑" pitchFamily="34" charset="-122"/>
                <a:ea typeface="微软雅黑" pitchFamily="34" charset="-122"/>
              </a:rPr>
              <a:t>成绩表现</a:t>
            </a:r>
            <a:endParaRPr lang="en-US" altLang="zh-CN" sz="4000" dirty="0" smtClean="0">
              <a:latin typeface="微软雅黑" pitchFamily="34" charset="-122"/>
              <a:ea typeface="微软雅黑" pitchFamily="34" charset="-122"/>
            </a:endParaRPr>
          </a:p>
          <a:p>
            <a:r>
              <a:rPr lang="en-US" altLang="zh-CN" sz="4000" dirty="0">
                <a:latin typeface="微软雅黑" pitchFamily="34" charset="-122"/>
                <a:ea typeface="微软雅黑" pitchFamily="34" charset="-122"/>
              </a:rPr>
              <a:t>3</a:t>
            </a:r>
            <a:r>
              <a:rPr lang="en-US" altLang="zh-CN" sz="4000" dirty="0" smtClean="0">
                <a:latin typeface="微软雅黑" pitchFamily="34" charset="-122"/>
                <a:ea typeface="微软雅黑" pitchFamily="34" charset="-122"/>
              </a:rPr>
              <a:t>.</a:t>
            </a:r>
            <a:r>
              <a:rPr lang="zh-CN" altLang="en-US" sz="4000" dirty="0" smtClean="0">
                <a:latin typeface="微软雅黑" pitchFamily="34" charset="-122"/>
                <a:ea typeface="微软雅黑" pitchFamily="34" charset="-122"/>
              </a:rPr>
              <a:t>活动表现</a:t>
            </a:r>
            <a:endParaRPr lang="en-US" altLang="zh-CN" sz="4000" dirty="0" smtClean="0">
              <a:latin typeface="微软雅黑" pitchFamily="34" charset="-122"/>
              <a:ea typeface="微软雅黑" pitchFamily="34" charset="-122"/>
            </a:endParaRPr>
          </a:p>
          <a:p>
            <a:r>
              <a:rPr lang="en-US" altLang="zh-CN" sz="4000" b="1" dirty="0" smtClean="0">
                <a:solidFill>
                  <a:srgbClr val="C00000"/>
                </a:solidFill>
                <a:latin typeface="微软雅黑" pitchFamily="34" charset="-122"/>
                <a:ea typeface="微软雅黑" pitchFamily="34" charset="-122"/>
              </a:rPr>
              <a:t>4.</a:t>
            </a:r>
            <a:r>
              <a:rPr lang="zh-CN" altLang="en-US" sz="4000" b="1" dirty="0" smtClean="0">
                <a:solidFill>
                  <a:srgbClr val="C00000"/>
                </a:solidFill>
                <a:latin typeface="微软雅黑" pitchFamily="34" charset="-122"/>
                <a:ea typeface="微软雅黑" pitchFamily="34" charset="-122"/>
              </a:rPr>
              <a:t>“特色”活动</a:t>
            </a:r>
            <a:endParaRPr lang="en-US" altLang="zh-CN" sz="4000" b="1" dirty="0" smtClean="0">
              <a:solidFill>
                <a:srgbClr val="C00000"/>
              </a:solidFill>
              <a:latin typeface="微软雅黑" pitchFamily="34" charset="-122"/>
              <a:ea typeface="微软雅黑" pitchFamily="34" charset="-122"/>
            </a:endParaRPr>
          </a:p>
          <a:p>
            <a:r>
              <a:rPr lang="en-US" altLang="zh-CN" sz="4000" dirty="0" smtClean="0">
                <a:latin typeface="微软雅黑" pitchFamily="34" charset="-122"/>
                <a:ea typeface="微软雅黑" pitchFamily="34" charset="-122"/>
              </a:rPr>
              <a:t>5.</a:t>
            </a:r>
            <a:r>
              <a:rPr lang="zh-CN" altLang="en-US" sz="4000" dirty="0" smtClean="0">
                <a:latin typeface="微软雅黑" pitchFamily="34" charset="-122"/>
                <a:ea typeface="微软雅黑" pitchFamily="34" charset="-122"/>
              </a:rPr>
              <a:t>“特色”教学</a:t>
            </a:r>
            <a:endParaRPr lang="en-US" altLang="zh-CN" sz="4000" dirty="0" smtClean="0">
              <a:latin typeface="微软雅黑" pitchFamily="34" charset="-122"/>
              <a:ea typeface="微软雅黑" pitchFamily="34" charset="-122"/>
            </a:endParaRPr>
          </a:p>
          <a:p>
            <a:r>
              <a:rPr lang="en-US" altLang="zh-CN" sz="4000" dirty="0" smtClean="0">
                <a:latin typeface="微软雅黑" pitchFamily="34" charset="-122"/>
                <a:ea typeface="微软雅黑" pitchFamily="34" charset="-122"/>
              </a:rPr>
              <a:t>6.</a:t>
            </a:r>
            <a:r>
              <a:rPr lang="zh-CN" altLang="en-US" sz="4000" dirty="0" smtClean="0">
                <a:latin typeface="微软雅黑" pitchFamily="34" charset="-122"/>
                <a:ea typeface="微软雅黑" pitchFamily="34" charset="-122"/>
              </a:rPr>
              <a:t>校园氛围</a:t>
            </a:r>
            <a:endParaRPr lang="en-US" altLang="zh-CN" sz="4000" dirty="0" smtClean="0">
              <a:latin typeface="微软雅黑" pitchFamily="34" charset="-122"/>
              <a:ea typeface="微软雅黑" pitchFamily="34" charset="-122"/>
            </a:endParaRPr>
          </a:p>
        </p:txBody>
      </p:sp>
      <p:pic>
        <p:nvPicPr>
          <p:cNvPr id="5" name="Picture 2" descr="沙巴拿笃中学"/>
          <p:cNvPicPr>
            <a:picLocks noChangeAspect="1" noChangeArrowheads="1"/>
          </p:cNvPicPr>
          <p:nvPr/>
        </p:nvPicPr>
        <p:blipFill>
          <a:blip r:embed="rId2" cstate="print"/>
          <a:srcRect/>
          <a:stretch>
            <a:fillRect/>
          </a:stretch>
        </p:blipFill>
        <p:spPr bwMode="auto">
          <a:xfrm>
            <a:off x="6012160" y="2724983"/>
            <a:ext cx="2369515" cy="3219450"/>
          </a:xfrm>
          <a:prstGeom prst="rect">
            <a:avLst/>
          </a:prstGeom>
          <a:noFill/>
        </p:spPr>
      </p:pic>
    </p:spTree>
    <p:extLst>
      <p:ext uri="{BB962C8B-B14F-4D97-AF65-F5344CB8AC3E}">
        <p14:creationId xmlns:p14="http://schemas.microsoft.com/office/powerpoint/2010/main" val="4010230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3179" y="538266"/>
            <a:ext cx="369524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拿笃走透透</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 name="Picture 3" descr="C:\Users\Acer\Desktop\34470_443015096971_4603556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2617" y="207818"/>
            <a:ext cx="3749964" cy="665018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cer\Pictures\45校庆\P10409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971800"/>
            <a:ext cx="5181600" cy="3886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4428" y="1484784"/>
            <a:ext cx="4714056" cy="1384995"/>
          </a:xfrm>
          <a:prstGeom prst="rect">
            <a:avLst/>
          </a:prstGeom>
          <a:noFill/>
        </p:spPr>
        <p:txBody>
          <a:bodyPr wrap="square" rtlCol="0">
            <a:spAutoFit/>
          </a:bodyPr>
          <a:lstStyle/>
          <a:p>
            <a:r>
              <a:rPr lang="zh-CN" altLang="en-US" sz="2800" dirty="0" smtClean="0">
                <a:latin typeface="微软雅黑" pitchFamily="34" charset="-122"/>
                <a:ea typeface="微软雅黑" pitchFamily="34" charset="-122"/>
              </a:rPr>
              <a:t>由高三应届毕业生负责筹划，包括产品设计、路线规划等等，</a:t>
            </a:r>
            <a:r>
              <a:rPr lang="en-US" altLang="zh-CN" sz="2800" dirty="0" smtClean="0">
                <a:latin typeface="微软雅黑" pitchFamily="34" charset="-122"/>
                <a:ea typeface="微软雅黑" pitchFamily="34" charset="-122"/>
              </a:rPr>
              <a:t>2010</a:t>
            </a:r>
            <a:r>
              <a:rPr lang="zh-CN" altLang="en-US" sz="2800" dirty="0" smtClean="0">
                <a:latin typeface="微软雅黑" pitchFamily="34" charset="-122"/>
                <a:ea typeface="微软雅黑" pitchFamily="34" charset="-122"/>
              </a:rPr>
              <a:t>年开始举办。</a:t>
            </a:r>
            <a:endParaRPr lang="en-US" sz="2800" dirty="0">
              <a:latin typeface="微软雅黑" pitchFamily="34" charset="-122"/>
              <a:ea typeface="微软雅黑" pitchFamily="34" charset="-122"/>
            </a:endParaRPr>
          </a:p>
        </p:txBody>
      </p:sp>
      <p:sp>
        <p:nvSpPr>
          <p:cNvPr id="5" name="Rectangle 4"/>
          <p:cNvSpPr/>
          <p:nvPr/>
        </p:nvSpPr>
        <p:spPr>
          <a:xfrm>
            <a:off x="7315200" y="5791200"/>
            <a:ext cx="161454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CN"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2010</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Rectangle 5"/>
          <p:cNvSpPr/>
          <p:nvPr/>
        </p:nvSpPr>
        <p:spPr>
          <a:xfrm>
            <a:off x="3393873" y="5791200"/>
            <a:ext cx="161454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CN"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2011</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6219490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cer\Desktop\392790_10151082317976972_1274407628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 y="609600"/>
            <a:ext cx="9144000" cy="51530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315200" y="5762624"/>
            <a:ext cx="161454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CN"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2012</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2401333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C:\Users\Acer\Desktop\1003671_10151751589816972_1098866623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934200" y="5638800"/>
            <a:ext cx="161454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CN"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2013</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1653692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Acer\Pictures\45校庆\10530679_10203821836882076_4430812842651388317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0" y="665018"/>
            <a:ext cx="4000500" cy="5334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Acer\Pictures\45校庆\10250300_10203805311708957_4878783237237225303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5" y="-6927"/>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315200" y="5791200"/>
            <a:ext cx="161454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CN"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2014</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761372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ownloads\11020252_843981155638706_3894866435060217535_n.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7072330" y="357166"/>
            <a:ext cx="161454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2015</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4354376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User\Pictures\笃中2016\走透透2016&amp;摄影赛\走透透\16-06-29-17-11-55-753_deco.jpg"/>
          <p:cNvPicPr>
            <a:picLocks noChangeAspect="1" noChangeArrowheads="1"/>
          </p:cNvPicPr>
          <p:nvPr/>
        </p:nvPicPr>
        <p:blipFill>
          <a:blip r:embed="rId2" cstate="print"/>
          <a:srcRect/>
          <a:stretch>
            <a:fillRect/>
          </a:stretch>
        </p:blipFill>
        <p:spPr bwMode="auto">
          <a:xfrm>
            <a:off x="0" y="0"/>
            <a:ext cx="4670436" cy="6858000"/>
          </a:xfrm>
          <a:prstGeom prst="rect">
            <a:avLst/>
          </a:prstGeom>
          <a:ln>
            <a:noFill/>
          </a:ln>
          <a:effectLst>
            <a:softEdge rad="112500"/>
          </a:effectLst>
        </p:spPr>
      </p:pic>
      <p:pic>
        <p:nvPicPr>
          <p:cNvPr id="77827" name="Picture 3" descr="C:\Users\User\Pictures\笃中2016\走透透2016&amp;摄影赛\走透透\16-06-29-17-24-04-852_deco.jpg"/>
          <p:cNvPicPr>
            <a:picLocks noChangeAspect="1" noChangeArrowheads="1"/>
          </p:cNvPicPr>
          <p:nvPr/>
        </p:nvPicPr>
        <p:blipFill>
          <a:blip r:embed="rId3" cstate="print"/>
          <a:srcRect/>
          <a:stretch>
            <a:fillRect/>
          </a:stretch>
        </p:blipFill>
        <p:spPr bwMode="auto">
          <a:xfrm>
            <a:off x="4705164" y="3286124"/>
            <a:ext cx="4438836" cy="3571876"/>
          </a:xfrm>
          <a:prstGeom prst="rect">
            <a:avLst/>
          </a:prstGeom>
          <a:ln>
            <a:noFill/>
          </a:ln>
          <a:effectLst>
            <a:softEdge rad="112500"/>
          </a:effectLst>
        </p:spPr>
      </p:pic>
      <p:pic>
        <p:nvPicPr>
          <p:cNvPr id="77828" name="Picture 4" descr="C:\Users\User\Pictures\笃中2016\走透透2016&amp;摄影赛\走透透\16-06-29-17-24-47-369_deco.jpg"/>
          <p:cNvPicPr>
            <a:picLocks noChangeAspect="1" noChangeArrowheads="1"/>
          </p:cNvPicPr>
          <p:nvPr/>
        </p:nvPicPr>
        <p:blipFill>
          <a:blip r:embed="rId4" cstate="print"/>
          <a:srcRect/>
          <a:stretch>
            <a:fillRect/>
          </a:stretch>
        </p:blipFill>
        <p:spPr bwMode="auto">
          <a:xfrm>
            <a:off x="4714876" y="692639"/>
            <a:ext cx="4429124" cy="2593460"/>
          </a:xfrm>
          <a:prstGeom prst="rect">
            <a:avLst/>
          </a:prstGeom>
          <a:ln>
            <a:noFill/>
          </a:ln>
          <a:effectLst>
            <a:softEdge rad="112500"/>
          </a:effectLst>
        </p:spPr>
      </p:pic>
      <p:sp>
        <p:nvSpPr>
          <p:cNvPr id="5" name="Rectangle 4"/>
          <p:cNvSpPr/>
          <p:nvPr/>
        </p:nvSpPr>
        <p:spPr>
          <a:xfrm>
            <a:off x="5857884" y="214290"/>
            <a:ext cx="161454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2016</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36728438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69334"/>
            <a:ext cx="4752528" cy="671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646517" y="5589240"/>
            <a:ext cx="161454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201</a:t>
            </a:r>
            <a:r>
              <a:rPr lang="en-US" altLang="zh-CN"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7</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7464687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0648"/>
            <a:ext cx="6175722" cy="6363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588224" y="3933056"/>
            <a:ext cx="2088232" cy="584775"/>
          </a:xfrm>
          <a:prstGeom prst="rect">
            <a:avLst/>
          </a:prstGeom>
          <a:noFill/>
        </p:spPr>
        <p:txBody>
          <a:bodyPr wrap="square" rtlCol="0">
            <a:spAutoFit/>
          </a:bodyPr>
          <a:lstStyle/>
          <a:p>
            <a:endParaRPr lang="en-MY" sz="3200" dirty="0">
              <a:latin typeface="微软雅黑" pitchFamily="34" charset="-122"/>
              <a:ea typeface="微软雅黑" pitchFamily="34" charset="-122"/>
            </a:endParaRPr>
          </a:p>
        </p:txBody>
      </p:sp>
      <p:sp>
        <p:nvSpPr>
          <p:cNvPr id="3" name="Rectangle 2"/>
          <p:cNvSpPr/>
          <p:nvPr/>
        </p:nvSpPr>
        <p:spPr>
          <a:xfrm>
            <a:off x="6732240" y="5517232"/>
            <a:ext cx="161454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CN"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2018</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6419590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沙巴拿笃中学"/>
          <p:cNvPicPr>
            <a:picLocks noChangeAspect="1" noChangeArrowheads="1"/>
          </p:cNvPicPr>
          <p:nvPr/>
        </p:nvPicPr>
        <p:blipFill>
          <a:blip r:embed="rId2" cstate="print"/>
          <a:srcRect/>
          <a:stretch>
            <a:fillRect/>
          </a:stretch>
        </p:blipFill>
        <p:spPr bwMode="auto">
          <a:xfrm>
            <a:off x="6770673" y="3819509"/>
            <a:ext cx="1836514" cy="2495264"/>
          </a:xfrm>
          <a:prstGeom prst="rect">
            <a:avLst/>
          </a:prstGeom>
          <a:noFill/>
        </p:spPr>
      </p:pic>
      <p:sp>
        <p:nvSpPr>
          <p:cNvPr id="2" name="Rectangle 1"/>
          <p:cNvSpPr/>
          <p:nvPr/>
        </p:nvSpPr>
        <p:spPr>
          <a:xfrm>
            <a:off x="975041" y="754124"/>
            <a:ext cx="5181135" cy="5632311"/>
          </a:xfrm>
          <a:prstGeom prst="rect">
            <a:avLst/>
          </a:prstGeom>
        </p:spPr>
        <p:txBody>
          <a:bodyPr wrap="square">
            <a:spAutoFit/>
          </a:bodyPr>
          <a:lstStyle/>
          <a:p>
            <a:r>
              <a:rPr lang="en-US" dirty="0"/>
              <a:t> </a:t>
            </a:r>
            <a:r>
              <a:rPr lang="zh-CN" altLang="en-US" sz="3600" dirty="0">
                <a:latin typeface="微软雅黑" pitchFamily="34" charset="-122"/>
                <a:ea typeface="微软雅黑" pitchFamily="34" charset="-122"/>
              </a:rPr>
              <a:t>沙巴拿笃中</a:t>
            </a:r>
            <a:r>
              <a:rPr lang="zh-CN" altLang="en-US" sz="3600" dirty="0" smtClean="0">
                <a:latin typeface="微软雅黑" pitchFamily="34" charset="-122"/>
                <a:ea typeface="微软雅黑" pitchFamily="34" charset="-122"/>
              </a:rPr>
              <a:t>学创</a:t>
            </a:r>
            <a:r>
              <a:rPr lang="zh-CN" altLang="en-US" sz="3600" dirty="0">
                <a:latin typeface="微软雅黑" pitchFamily="34" charset="-122"/>
                <a:ea typeface="微软雅黑" pitchFamily="34" charset="-122"/>
              </a:rPr>
              <a:t>办于</a:t>
            </a:r>
            <a:r>
              <a:rPr lang="en-US" sz="3600" dirty="0">
                <a:latin typeface="微软雅黑" pitchFamily="34" charset="-122"/>
                <a:ea typeface="微软雅黑" pitchFamily="34" charset="-122"/>
              </a:rPr>
              <a:t>1969</a:t>
            </a:r>
            <a:r>
              <a:rPr lang="zh-CN" altLang="en-US" sz="3600" dirty="0">
                <a:latin typeface="微软雅黑" pitchFamily="34" charset="-122"/>
                <a:ea typeface="微软雅黑" pitchFamily="34" charset="-122"/>
              </a:rPr>
              <a:t>年，当</a:t>
            </a:r>
            <a:r>
              <a:rPr lang="zh-CN" altLang="en-US" sz="3600" dirty="0" smtClean="0">
                <a:latin typeface="微软雅黑" pitchFamily="34" charset="-122"/>
                <a:ea typeface="微软雅黑" pitchFamily="34" charset="-122"/>
              </a:rPr>
              <a:t>年由关亚喜等先</a:t>
            </a:r>
            <a:r>
              <a:rPr lang="zh-CN" altLang="en-US" sz="3600" dirty="0">
                <a:latin typeface="微软雅黑" pitchFamily="34" charset="-122"/>
                <a:ea typeface="微软雅黑" pitchFamily="34" charset="-122"/>
              </a:rPr>
              <a:t>贤基于华小落地生升学无门，同时</a:t>
            </a:r>
            <a:r>
              <a:rPr lang="zh-CN" altLang="en-US" sz="3600" dirty="0" smtClean="0">
                <a:latin typeface="微软雅黑" pitchFamily="34" charset="-122"/>
                <a:ea typeface="微软雅黑" pitchFamily="34" charset="-122"/>
              </a:rPr>
              <a:t>为了</a:t>
            </a:r>
            <a:r>
              <a:rPr lang="zh-CN" altLang="en-US" sz="3600" dirty="0">
                <a:latin typeface="微软雅黑" pitchFamily="34" charset="-122"/>
                <a:ea typeface="微软雅黑" pitchFamily="34" charset="-122"/>
              </a:rPr>
              <a:t>让对华文有兴趣的</a:t>
            </a:r>
            <a:r>
              <a:rPr lang="zh-CN" altLang="en-US" sz="3600" dirty="0" smtClean="0">
                <a:latin typeface="微软雅黑" pitchFamily="34" charset="-122"/>
                <a:ea typeface="微软雅黑" pitchFamily="34" charset="-122"/>
              </a:rPr>
              <a:t>学子</a:t>
            </a:r>
            <a:r>
              <a:rPr lang="zh-CN" altLang="en-US" sz="3600" dirty="0">
                <a:latin typeface="微软雅黑" pitchFamily="34" charset="-122"/>
                <a:ea typeface="微软雅黑" pitchFamily="34" charset="-122"/>
              </a:rPr>
              <a:t>有机会接受更高</a:t>
            </a:r>
            <a:r>
              <a:rPr lang="zh-CN" altLang="en-US" sz="3600" dirty="0" smtClean="0">
                <a:latin typeface="微软雅黑" pitchFamily="34" charset="-122"/>
                <a:ea typeface="微软雅黑" pitchFamily="34" charset="-122"/>
              </a:rPr>
              <a:t>的华文</a:t>
            </a:r>
            <a:r>
              <a:rPr lang="zh-CN" altLang="en-US" sz="3600" dirty="0">
                <a:latin typeface="微软雅黑" pitchFamily="34" charset="-122"/>
                <a:ea typeface="微软雅黑" pitchFamily="34" charset="-122"/>
              </a:rPr>
              <a:t>教育，于是发起创</a:t>
            </a:r>
            <a:r>
              <a:rPr lang="zh-CN" altLang="en-US" sz="3600" dirty="0" smtClean="0">
                <a:latin typeface="微软雅黑" pitchFamily="34" charset="-122"/>
                <a:ea typeface="微软雅黑" pitchFamily="34" charset="-122"/>
              </a:rPr>
              <a:t>办拿</a:t>
            </a:r>
            <a:r>
              <a:rPr lang="zh-CN" altLang="en-US" sz="3600" dirty="0">
                <a:latin typeface="微软雅黑" pitchFamily="34" charset="-122"/>
                <a:ea typeface="微软雅黑" pitchFamily="34" charset="-122"/>
              </a:rPr>
              <a:t>笃中</a:t>
            </a:r>
            <a:r>
              <a:rPr lang="zh-CN" altLang="en-US" sz="3600" dirty="0" smtClean="0">
                <a:latin typeface="微软雅黑" pitchFamily="34" charset="-122"/>
                <a:ea typeface="微软雅黑" pitchFamily="34" charset="-122"/>
              </a:rPr>
              <a:t>学，是一所民办的学校，后来加入沙巴董总，成为独立中学。</a:t>
            </a:r>
            <a:endParaRPr lang="en-MY" sz="3600" dirty="0">
              <a:latin typeface="微软雅黑" pitchFamily="34" charset="-122"/>
              <a:ea typeface="微软雅黑" pitchFamily="34" charset="-122"/>
            </a:endParaRPr>
          </a:p>
        </p:txBody>
      </p:sp>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7419" y="332656"/>
            <a:ext cx="2476872" cy="3009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39942" y="3339448"/>
            <a:ext cx="1800200" cy="461665"/>
          </a:xfrm>
          <a:prstGeom prst="rect">
            <a:avLst/>
          </a:prstGeom>
          <a:noFill/>
        </p:spPr>
        <p:txBody>
          <a:bodyPr wrap="square" rtlCol="0">
            <a:spAutoFit/>
          </a:bodyPr>
          <a:lstStyle/>
          <a:p>
            <a:r>
              <a:rPr lang="zh-CN" altLang="en-US" sz="2400" dirty="0" smtClean="0">
                <a:latin typeface="微软雅黑" pitchFamily="34" charset="-122"/>
                <a:ea typeface="微软雅黑" pitchFamily="34" charset="-122"/>
              </a:rPr>
              <a:t>关亚喜先生</a:t>
            </a:r>
            <a:endParaRPr lang="en-MY" sz="2400" dirty="0">
              <a:latin typeface="微软雅黑" pitchFamily="34" charset="-122"/>
              <a:ea typeface="微软雅黑" pitchFamily="34" charset="-122"/>
            </a:endParaRPr>
          </a:p>
        </p:txBody>
      </p:sp>
    </p:spTree>
    <p:extLst>
      <p:ext uri="{BB962C8B-B14F-4D97-AF65-F5344CB8AC3E}">
        <p14:creationId xmlns:p14="http://schemas.microsoft.com/office/powerpoint/2010/main" val="9833391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432744"/>
            <a:ext cx="7239000" cy="584775"/>
          </a:xfrm>
          <a:prstGeom prst="rect">
            <a:avLst/>
          </a:prstGeom>
          <a:noFill/>
        </p:spPr>
        <p:txBody>
          <a:bodyPr wrap="square" rtlCol="0">
            <a:spAutoFit/>
          </a:bodyPr>
          <a:lstStyle/>
          <a:p>
            <a:r>
              <a:rPr lang="zh-CN" altLang="en-US" sz="3200" b="1" dirty="0" smtClean="0">
                <a:latin typeface="微软雅黑" pitchFamily="34" charset="-122"/>
                <a:ea typeface="微软雅黑" pitchFamily="34" charset="-122"/>
              </a:rPr>
              <a:t>高三同学会将义卖所得，用于学校建设。</a:t>
            </a:r>
            <a:endParaRPr lang="en-US" sz="3200" b="1" dirty="0">
              <a:latin typeface="微软雅黑" pitchFamily="34" charset="-122"/>
              <a:ea typeface="微软雅黑" pitchFamily="34" charset="-122"/>
            </a:endParaRPr>
          </a:p>
        </p:txBody>
      </p:sp>
      <p:pic>
        <p:nvPicPr>
          <p:cNvPr id="3074" name="Picture 2" descr="C:\Users\Acer\Pictures\New folder (2)\104_PANA\P10409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224" y="1329603"/>
            <a:ext cx="7371196" cy="5528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2757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16" y="980728"/>
            <a:ext cx="8704968"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76873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cer\Pictures\New folder (2)\104_PANA\P10409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71064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Acer\Pictures\45校庆\P104069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429" y="1981200"/>
            <a:ext cx="5644571" cy="42334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20478" y="914400"/>
            <a:ext cx="5186035"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4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笃中之夜文娱晚会</a:t>
            </a:r>
            <a:endParaRPr lang="en-US" sz="4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TextBox 2"/>
          <p:cNvSpPr txBox="1"/>
          <p:nvPr/>
        </p:nvSpPr>
        <p:spPr>
          <a:xfrm>
            <a:off x="5943600" y="2012704"/>
            <a:ext cx="2895600" cy="4031873"/>
          </a:xfrm>
          <a:prstGeom prst="rect">
            <a:avLst/>
          </a:prstGeom>
          <a:noFill/>
        </p:spPr>
        <p:txBody>
          <a:bodyPr wrap="square" rtlCol="0">
            <a:spAutoFit/>
          </a:bodyPr>
          <a:lstStyle/>
          <a:p>
            <a:r>
              <a:rPr lang="zh-CN" altLang="en-US" sz="3200" b="1" dirty="0" smtClean="0">
                <a:latin typeface="微软雅黑" pitchFamily="34" charset="-122"/>
                <a:ea typeface="微软雅黑" pitchFamily="34" charset="-122"/>
              </a:rPr>
              <a:t>集结校内各表演团体，加上其他才艺表演，呈现一场多元化的售票公演。由</a:t>
            </a:r>
            <a:r>
              <a:rPr lang="en-US" altLang="zh-CN" sz="3200" b="1" dirty="0" smtClean="0">
                <a:latin typeface="微软雅黑" pitchFamily="34" charset="-122"/>
                <a:ea typeface="微软雅黑" pitchFamily="34" charset="-122"/>
              </a:rPr>
              <a:t>2011</a:t>
            </a:r>
            <a:r>
              <a:rPr lang="zh-CN" altLang="en-US" sz="3200" b="1" dirty="0" smtClean="0">
                <a:latin typeface="微软雅黑" pitchFamily="34" charset="-122"/>
                <a:ea typeface="微软雅黑" pitchFamily="34" charset="-122"/>
              </a:rPr>
              <a:t>年举办至今，已迈入第</a:t>
            </a:r>
            <a:r>
              <a:rPr lang="en-US" altLang="zh-CN" sz="3200" b="1" dirty="0" smtClean="0">
                <a:latin typeface="微软雅黑" pitchFamily="34" charset="-122"/>
                <a:ea typeface="微软雅黑" pitchFamily="34" charset="-122"/>
              </a:rPr>
              <a:t>8</a:t>
            </a:r>
            <a:r>
              <a:rPr lang="zh-CN" altLang="en-US" sz="3200" b="1" dirty="0" smtClean="0">
                <a:latin typeface="微软雅黑" pitchFamily="34" charset="-122"/>
                <a:ea typeface="微软雅黑" pitchFamily="34" charset="-122"/>
              </a:rPr>
              <a:t>个年头。</a:t>
            </a:r>
            <a:endParaRPr lang="en-US" sz="3200" b="1" dirty="0">
              <a:latin typeface="微软雅黑" pitchFamily="34" charset="-122"/>
              <a:ea typeface="微软雅黑" pitchFamily="34" charset="-122"/>
            </a:endParaRPr>
          </a:p>
        </p:txBody>
      </p:sp>
    </p:spTree>
    <p:extLst>
      <p:ext uri="{BB962C8B-B14F-4D97-AF65-F5344CB8AC3E}">
        <p14:creationId xmlns:p14="http://schemas.microsoft.com/office/powerpoint/2010/main" val="204275576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descr="C:\Users\User\Pictures\笃中之夜2016\3.9.16\16-09-04-19-11-31-222_deco.jpg"/>
          <p:cNvPicPr>
            <a:picLocks noChangeAspect="1" noChangeArrowheads="1"/>
          </p:cNvPicPr>
          <p:nvPr/>
        </p:nvPicPr>
        <p:blipFill>
          <a:blip r:embed="rId2"/>
          <a:srcRect/>
          <a:stretch>
            <a:fillRect/>
          </a:stretch>
        </p:blipFill>
        <p:spPr bwMode="auto">
          <a:xfrm>
            <a:off x="1928794" y="0"/>
            <a:ext cx="9588501" cy="6858000"/>
          </a:xfrm>
          <a:prstGeom prst="rect">
            <a:avLst/>
          </a:prstGeom>
          <a:noFill/>
        </p:spPr>
      </p:pic>
      <p:pic>
        <p:nvPicPr>
          <p:cNvPr id="38913" name="Picture 1" descr="C:\Users\User\Pictures\笃中之夜2016\3.9.16\16-09-04-19-42-55-273_deco.jpg"/>
          <p:cNvPicPr>
            <a:picLocks noChangeAspect="1" noChangeArrowheads="1"/>
          </p:cNvPicPr>
          <p:nvPr/>
        </p:nvPicPr>
        <p:blipFill>
          <a:blip r:embed="rId3" cstate="print"/>
          <a:srcRect/>
          <a:stretch>
            <a:fillRect/>
          </a:stretch>
        </p:blipFill>
        <p:spPr bwMode="auto">
          <a:xfrm>
            <a:off x="0" y="3429000"/>
            <a:ext cx="5737567" cy="3286124"/>
          </a:xfrm>
          <a:prstGeom prst="rect">
            <a:avLst/>
          </a:prstGeom>
          <a:noFill/>
        </p:spPr>
      </p:pic>
      <p:pic>
        <p:nvPicPr>
          <p:cNvPr id="38914" name="Picture 2" descr="C:\Users\User\Pictures\笃中之夜2016\3.9.16\16-09-04-13-23-52-097_deco.jpg"/>
          <p:cNvPicPr>
            <a:picLocks noChangeAspect="1" noChangeArrowheads="1"/>
          </p:cNvPicPr>
          <p:nvPr/>
        </p:nvPicPr>
        <p:blipFill>
          <a:blip r:embed="rId4" cstate="print"/>
          <a:srcRect/>
          <a:stretch>
            <a:fillRect/>
          </a:stretch>
        </p:blipFill>
        <p:spPr bwMode="auto">
          <a:xfrm>
            <a:off x="0" y="214290"/>
            <a:ext cx="5742041" cy="3286124"/>
          </a:xfrm>
          <a:prstGeom prst="rect">
            <a:avLst/>
          </a:prstGeom>
          <a:noFill/>
        </p:spPr>
      </p:pic>
      <p:sp>
        <p:nvSpPr>
          <p:cNvPr id="11" name="Rectangle 10"/>
          <p:cNvSpPr/>
          <p:nvPr/>
        </p:nvSpPr>
        <p:spPr>
          <a:xfrm>
            <a:off x="3929058" y="6000768"/>
            <a:ext cx="3890809" cy="646331"/>
          </a:xfrm>
          <a:prstGeom prst="rect">
            <a:avLst/>
          </a:prstGeom>
        </p:spPr>
        <p:txBody>
          <a:bodyPr wrap="none">
            <a:spAutoFit/>
          </a:bodyPr>
          <a:lstStyle/>
          <a:p>
            <a:r>
              <a:rPr lang="zh-CN" altLang="en-US" sz="3600" b="1" dirty="0" smtClean="0">
                <a:solidFill>
                  <a:schemeClr val="bg1"/>
                </a:solidFill>
              </a:rPr>
              <a:t>笃中之夜文娱晚会</a:t>
            </a:r>
            <a:endParaRPr lang="en-MY" sz="3600" b="1" dirty="0">
              <a:solidFill>
                <a:schemeClr val="bg1"/>
              </a:solidFill>
            </a:endParaRPr>
          </a:p>
        </p:txBody>
      </p:sp>
    </p:spTree>
    <p:extLst>
      <p:ext uri="{BB962C8B-B14F-4D97-AF65-F5344CB8AC3E}">
        <p14:creationId xmlns:p14="http://schemas.microsoft.com/office/powerpoint/2010/main" val="30879454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6" name="Picture 6" descr="C:\Users\User\Pictures\笃中之夜2016\3.9.16\16-09-04-13-26-03-998_deco.jpg"/>
          <p:cNvPicPr>
            <a:picLocks noChangeAspect="1" noChangeArrowheads="1"/>
          </p:cNvPicPr>
          <p:nvPr/>
        </p:nvPicPr>
        <p:blipFill>
          <a:blip r:embed="rId2" cstate="print"/>
          <a:srcRect/>
          <a:stretch>
            <a:fillRect/>
          </a:stretch>
        </p:blipFill>
        <p:spPr bwMode="auto">
          <a:xfrm>
            <a:off x="1777994" y="2714620"/>
            <a:ext cx="7366006" cy="4143379"/>
          </a:xfrm>
          <a:prstGeom prst="rect">
            <a:avLst/>
          </a:prstGeom>
          <a:noFill/>
        </p:spPr>
      </p:pic>
      <p:pic>
        <p:nvPicPr>
          <p:cNvPr id="76802" name="Picture 2" descr="C:\Users\User\Pictures\笃中之夜2016\3.9.16\16-09-04-19-25-20-148_deco.jpg"/>
          <p:cNvPicPr>
            <a:picLocks noChangeAspect="1" noChangeArrowheads="1"/>
          </p:cNvPicPr>
          <p:nvPr/>
        </p:nvPicPr>
        <p:blipFill>
          <a:blip r:embed="rId3" cstate="print"/>
          <a:srcRect/>
          <a:stretch>
            <a:fillRect/>
          </a:stretch>
        </p:blipFill>
        <p:spPr bwMode="auto">
          <a:xfrm>
            <a:off x="0" y="0"/>
            <a:ext cx="4733942" cy="2714620"/>
          </a:xfrm>
          <a:prstGeom prst="rect">
            <a:avLst/>
          </a:prstGeom>
          <a:noFill/>
        </p:spPr>
      </p:pic>
      <p:pic>
        <p:nvPicPr>
          <p:cNvPr id="76803" name="Picture 3" descr="C:\Users\User\Pictures\笃中之夜2016\3.9.16\16-09-04-19-25-51-509_deco.jpg"/>
          <p:cNvPicPr>
            <a:picLocks noChangeAspect="1" noChangeArrowheads="1"/>
          </p:cNvPicPr>
          <p:nvPr/>
        </p:nvPicPr>
        <p:blipFill>
          <a:blip r:embed="rId4" cstate="print"/>
          <a:srcRect/>
          <a:stretch>
            <a:fillRect/>
          </a:stretch>
        </p:blipFill>
        <p:spPr bwMode="auto">
          <a:xfrm>
            <a:off x="4649336" y="0"/>
            <a:ext cx="4494664" cy="2714620"/>
          </a:xfrm>
          <a:prstGeom prst="rect">
            <a:avLst/>
          </a:prstGeom>
          <a:noFill/>
        </p:spPr>
      </p:pic>
      <p:pic>
        <p:nvPicPr>
          <p:cNvPr id="76804" name="Picture 4" descr="C:\Users\User\Pictures\笃中之夜2016\3.9.16\16-09-04-19-08-13-643_deco.jpg"/>
          <p:cNvPicPr>
            <a:picLocks noChangeAspect="1" noChangeArrowheads="1"/>
          </p:cNvPicPr>
          <p:nvPr/>
        </p:nvPicPr>
        <p:blipFill>
          <a:blip r:embed="rId5" cstate="print"/>
          <a:srcRect/>
          <a:stretch>
            <a:fillRect/>
          </a:stretch>
        </p:blipFill>
        <p:spPr bwMode="auto">
          <a:xfrm>
            <a:off x="0" y="2714620"/>
            <a:ext cx="3107535" cy="4143380"/>
          </a:xfrm>
          <a:prstGeom prst="rect">
            <a:avLst/>
          </a:prstGeom>
          <a:noFill/>
        </p:spPr>
      </p:pic>
      <p:sp>
        <p:nvSpPr>
          <p:cNvPr id="8" name="Rectangle 7"/>
          <p:cNvSpPr/>
          <p:nvPr/>
        </p:nvSpPr>
        <p:spPr>
          <a:xfrm>
            <a:off x="5000628" y="2500306"/>
            <a:ext cx="3890809" cy="646331"/>
          </a:xfrm>
          <a:prstGeom prst="rect">
            <a:avLst/>
          </a:prstGeom>
        </p:spPr>
        <p:txBody>
          <a:bodyPr wrap="none">
            <a:spAutoFit/>
          </a:bodyPr>
          <a:lstStyle/>
          <a:p>
            <a:r>
              <a:rPr lang="zh-CN" altLang="en-US" sz="3600" b="1" dirty="0" smtClean="0">
                <a:solidFill>
                  <a:schemeClr val="bg1"/>
                </a:solidFill>
              </a:rPr>
              <a:t>笃中之夜文娱晚会</a:t>
            </a:r>
            <a:endParaRPr lang="en-MY" sz="3600" b="1" dirty="0">
              <a:solidFill>
                <a:schemeClr val="bg1"/>
              </a:solidFill>
            </a:endParaRPr>
          </a:p>
        </p:txBody>
      </p:sp>
    </p:spTree>
    <p:extLst>
      <p:ext uri="{BB962C8B-B14F-4D97-AF65-F5344CB8AC3E}">
        <p14:creationId xmlns:p14="http://schemas.microsoft.com/office/powerpoint/2010/main" val="173708988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300728"/>
            <a:ext cx="9144000" cy="355727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99592" y="908720"/>
            <a:ext cx="7200800" cy="2062103"/>
          </a:xfrm>
          <a:prstGeom prst="rect">
            <a:avLst/>
          </a:prstGeom>
          <a:noFill/>
        </p:spPr>
        <p:txBody>
          <a:bodyPr wrap="square" rtlCol="0">
            <a:spAutoFit/>
          </a:bodyPr>
          <a:lstStyle/>
          <a:p>
            <a:r>
              <a:rPr lang="zh-CN" altLang="en-US" sz="3200" dirty="0" smtClean="0">
                <a:latin typeface="微软雅黑" pitchFamily="34" charset="-122"/>
                <a:ea typeface="微软雅黑" pitchFamily="34" charset="-122"/>
              </a:rPr>
              <a:t>因为学生人数不多，所以几乎</a:t>
            </a:r>
            <a:r>
              <a:rPr lang="en-US" altLang="zh-CN" sz="3200" dirty="0" smtClean="0">
                <a:latin typeface="微软雅黑" pitchFamily="34" charset="-122"/>
                <a:ea typeface="微软雅黑" pitchFamily="34" charset="-122"/>
              </a:rPr>
              <a:t>3</a:t>
            </a:r>
            <a:r>
              <a:rPr lang="zh-CN" altLang="en-US" sz="3200" dirty="0" smtClean="0">
                <a:latin typeface="微软雅黑" pitchFamily="34" charset="-122"/>
                <a:ea typeface="微软雅黑" pitchFamily="34" charset="-122"/>
              </a:rPr>
              <a:t>分之</a:t>
            </a:r>
            <a:r>
              <a:rPr lang="en-US" altLang="zh-CN" sz="3200" dirty="0" smtClean="0">
                <a:latin typeface="微软雅黑" pitchFamily="34" charset="-122"/>
                <a:ea typeface="微软雅黑" pitchFamily="34" charset="-122"/>
              </a:rPr>
              <a:t>2</a:t>
            </a:r>
            <a:r>
              <a:rPr lang="zh-CN" altLang="en-US" sz="3200" dirty="0" smtClean="0">
                <a:latin typeface="微软雅黑" pitchFamily="34" charset="-122"/>
                <a:ea typeface="微软雅黑" pitchFamily="34" charset="-122"/>
              </a:rPr>
              <a:t>的同学都在台上表演了，也因为给了大部分同学在舞台上发光的机会，同时也让家长看到了孩子的可塑性。</a:t>
            </a:r>
            <a:endParaRPr lang="en-MY" sz="3200" dirty="0">
              <a:latin typeface="微软雅黑" pitchFamily="34" charset="-122"/>
              <a:ea typeface="微软雅黑" pitchFamily="34" charset="-122"/>
            </a:endParaRPr>
          </a:p>
        </p:txBody>
      </p:sp>
    </p:spTree>
    <p:extLst>
      <p:ext uri="{BB962C8B-B14F-4D97-AF65-F5344CB8AC3E}">
        <p14:creationId xmlns:p14="http://schemas.microsoft.com/office/powerpoint/2010/main" val="9604423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23362" y="2060848"/>
            <a:ext cx="3510390"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90" y="3933056"/>
            <a:ext cx="5477272" cy="2716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89" y="597309"/>
            <a:ext cx="5477273" cy="3308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23362" y="597309"/>
            <a:ext cx="3225102" cy="1569660"/>
          </a:xfrm>
          <a:prstGeom prst="rect">
            <a:avLst/>
          </a:prstGeom>
          <a:noFill/>
        </p:spPr>
        <p:txBody>
          <a:bodyPr wrap="square" rtlCol="0">
            <a:spAutoFit/>
          </a:bodyPr>
          <a:lstStyle/>
          <a:p>
            <a:r>
              <a:rPr lang="zh-CN" altLang="en-US" sz="3200" dirty="0" smtClean="0">
                <a:latin typeface="微软雅黑" pitchFamily="34" charset="-122"/>
                <a:ea typeface="微软雅黑" pitchFamily="34" charset="-122"/>
              </a:rPr>
              <a:t>只有</a:t>
            </a:r>
            <a:r>
              <a:rPr lang="en-US" altLang="zh-CN" sz="3200" dirty="0" smtClean="0">
                <a:latin typeface="微软雅黑" pitchFamily="34" charset="-122"/>
                <a:ea typeface="微软雅黑" pitchFamily="34" charset="-122"/>
              </a:rPr>
              <a:t>14</a:t>
            </a:r>
            <a:r>
              <a:rPr lang="zh-CN" altLang="en-US" sz="3200" dirty="0" smtClean="0">
                <a:latin typeface="微软雅黑" pitchFamily="34" charset="-122"/>
                <a:ea typeface="微软雅黑" pitchFamily="34" charset="-122"/>
              </a:rPr>
              <a:t>人的舞蹈团在上周还成功举办了舞蹈晚会。</a:t>
            </a:r>
            <a:endParaRPr lang="en-MY" sz="3200" dirty="0">
              <a:latin typeface="微软雅黑" pitchFamily="34" charset="-122"/>
              <a:ea typeface="微软雅黑" pitchFamily="34" charset="-122"/>
            </a:endParaRPr>
          </a:p>
        </p:txBody>
      </p:sp>
    </p:spTree>
    <p:extLst>
      <p:ext uri="{BB962C8B-B14F-4D97-AF65-F5344CB8AC3E}">
        <p14:creationId xmlns:p14="http://schemas.microsoft.com/office/powerpoint/2010/main" val="288788608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73335"/>
            <a:ext cx="4240206" cy="665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821795"/>
            <a:ext cx="4296091" cy="7637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706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694264"/>
            <a:ext cx="4252973" cy="7560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852214"/>
            <a:ext cx="4318577" cy="7677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88410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Pictures\发现笃中\16-01-15-11-37-54-992_deco.jpg"/>
          <p:cNvPicPr>
            <a:picLocks noChangeAspect="1" noChangeArrowheads="1"/>
          </p:cNvPicPr>
          <p:nvPr/>
        </p:nvPicPr>
        <p:blipFill>
          <a:blip r:embed="rId2" cstate="print"/>
          <a:srcRect/>
          <a:stretch>
            <a:fillRect/>
          </a:stretch>
        </p:blipFill>
        <p:spPr bwMode="auto">
          <a:xfrm>
            <a:off x="0" y="0"/>
            <a:ext cx="3950772" cy="6858000"/>
          </a:xfrm>
          <a:prstGeom prst="rect">
            <a:avLst/>
          </a:prstGeom>
          <a:noFill/>
        </p:spPr>
      </p:pic>
      <p:sp>
        <p:nvSpPr>
          <p:cNvPr id="3" name="TextBox 2"/>
          <p:cNvSpPr txBox="1"/>
          <p:nvPr/>
        </p:nvSpPr>
        <p:spPr>
          <a:xfrm>
            <a:off x="3950772" y="714356"/>
            <a:ext cx="4797692" cy="5139869"/>
          </a:xfrm>
          <a:prstGeom prst="rect">
            <a:avLst/>
          </a:prstGeom>
          <a:noFill/>
        </p:spPr>
        <p:txBody>
          <a:bodyPr wrap="square" rtlCol="0">
            <a:spAutoFit/>
          </a:bodyPr>
          <a:lstStyle/>
          <a:p>
            <a:r>
              <a:rPr lang="en-US" altLang="zh-CN" sz="3600" b="1" dirty="0" smtClean="0">
                <a:latin typeface="微软雅黑" pitchFamily="34" charset="-122"/>
                <a:ea typeface="微软雅黑" pitchFamily="34" charset="-122"/>
              </a:rPr>
              <a:t>2018</a:t>
            </a:r>
            <a:r>
              <a:rPr lang="zh-CN" altLang="en-US" sz="3600" b="1" dirty="0" smtClean="0">
                <a:latin typeface="微软雅黑" pitchFamily="34" charset="-122"/>
                <a:ea typeface="微软雅黑" pitchFamily="34" charset="-122"/>
              </a:rPr>
              <a:t>年学生人数：</a:t>
            </a:r>
            <a:endParaRPr lang="en-US" altLang="zh-CN" sz="3600" b="1" dirty="0" smtClean="0">
              <a:latin typeface="微软雅黑" pitchFamily="34" charset="-122"/>
              <a:ea typeface="微软雅黑" pitchFamily="34" charset="-122"/>
            </a:endParaRPr>
          </a:p>
          <a:p>
            <a:r>
              <a:rPr lang="zh-CN" altLang="en-US" sz="3600" b="1" dirty="0" smtClean="0">
                <a:latin typeface="微软雅黑" pitchFamily="34" charset="-122"/>
                <a:ea typeface="微软雅黑" pitchFamily="34" charset="-122"/>
              </a:rPr>
              <a:t>高中：</a:t>
            </a:r>
            <a:r>
              <a:rPr lang="en-US" altLang="zh-CN" sz="3600" b="1" dirty="0" smtClean="0">
                <a:latin typeface="微软雅黑" pitchFamily="34" charset="-122"/>
                <a:ea typeface="微软雅黑" pitchFamily="34" charset="-122"/>
              </a:rPr>
              <a:t>122</a:t>
            </a:r>
            <a:r>
              <a:rPr lang="zh-CN" altLang="en-US" sz="3600" b="1" dirty="0" smtClean="0">
                <a:latin typeface="微软雅黑" pitchFamily="34" charset="-122"/>
                <a:ea typeface="微软雅黑" pitchFamily="34" charset="-122"/>
              </a:rPr>
              <a:t>人</a:t>
            </a:r>
            <a:endParaRPr lang="en-US" altLang="zh-CN" sz="3600" b="1" dirty="0" smtClean="0">
              <a:latin typeface="微软雅黑" pitchFamily="34" charset="-122"/>
              <a:ea typeface="微软雅黑" pitchFamily="34" charset="-122"/>
            </a:endParaRPr>
          </a:p>
          <a:p>
            <a:r>
              <a:rPr lang="zh-CN" altLang="en-US" sz="3600" b="1" dirty="0" smtClean="0">
                <a:latin typeface="微软雅黑" pitchFamily="34" charset="-122"/>
                <a:ea typeface="微软雅黑" pitchFamily="34" charset="-122"/>
              </a:rPr>
              <a:t>初中：</a:t>
            </a:r>
            <a:r>
              <a:rPr lang="en-US" altLang="zh-CN" sz="3600" b="1" u="sng" dirty="0" smtClean="0">
                <a:latin typeface="微软雅黑" pitchFamily="34" charset="-122"/>
                <a:ea typeface="微软雅黑" pitchFamily="34" charset="-122"/>
              </a:rPr>
              <a:t>139</a:t>
            </a:r>
            <a:r>
              <a:rPr lang="zh-CN" altLang="en-US" sz="3600" b="1" u="sng" dirty="0" smtClean="0">
                <a:latin typeface="微软雅黑" pitchFamily="34" charset="-122"/>
                <a:ea typeface="微软雅黑" pitchFamily="34" charset="-122"/>
              </a:rPr>
              <a:t>人</a:t>
            </a:r>
            <a:endParaRPr lang="en-US" altLang="zh-CN" sz="3600" b="1" u="sng" dirty="0" smtClean="0">
              <a:latin typeface="微软雅黑" pitchFamily="34" charset="-122"/>
              <a:ea typeface="微软雅黑" pitchFamily="34" charset="-122"/>
            </a:endParaRPr>
          </a:p>
          <a:p>
            <a:r>
              <a:rPr lang="en-US" altLang="zh-CN" sz="3600" b="1" dirty="0" smtClean="0">
                <a:latin typeface="微软雅黑" pitchFamily="34" charset="-122"/>
                <a:ea typeface="微软雅黑" pitchFamily="34" charset="-122"/>
              </a:rPr>
              <a:t>          261</a:t>
            </a:r>
            <a:r>
              <a:rPr lang="zh-CN" altLang="en-US" sz="3600" b="1" dirty="0" smtClean="0">
                <a:latin typeface="微软雅黑" pitchFamily="34" charset="-122"/>
                <a:ea typeface="微软雅黑" pitchFamily="34" charset="-122"/>
              </a:rPr>
              <a:t>人</a:t>
            </a:r>
            <a:endParaRPr lang="en-US" altLang="zh-CN" sz="3600" b="1" dirty="0" smtClean="0">
              <a:latin typeface="微软雅黑" pitchFamily="34" charset="-122"/>
              <a:ea typeface="微软雅黑" pitchFamily="34" charset="-122"/>
            </a:endParaRPr>
          </a:p>
          <a:p>
            <a:endParaRPr lang="en-US" altLang="zh-CN" sz="3600" b="1" dirty="0" smtClean="0">
              <a:latin typeface="微软雅黑" pitchFamily="34" charset="-122"/>
              <a:ea typeface="微软雅黑" pitchFamily="34" charset="-122"/>
            </a:endParaRPr>
          </a:p>
          <a:p>
            <a:r>
              <a:rPr lang="zh-CN" altLang="en-US" sz="3600" b="1" dirty="0" smtClean="0">
                <a:latin typeface="微软雅黑" pitchFamily="34" charset="-122"/>
                <a:ea typeface="微软雅黑" pitchFamily="34" charset="-122"/>
              </a:rPr>
              <a:t>班</a:t>
            </a:r>
            <a:r>
              <a:rPr lang="zh-CN" altLang="en-US" sz="3600" b="1" dirty="0">
                <a:latin typeface="微软雅黑" pitchFamily="34" charset="-122"/>
                <a:ea typeface="微软雅黑" pitchFamily="34" charset="-122"/>
              </a:rPr>
              <a:t>级</a:t>
            </a:r>
            <a:r>
              <a:rPr lang="zh-CN" altLang="en-US" sz="3600" b="1" dirty="0" smtClean="0">
                <a:latin typeface="微软雅黑" pitchFamily="34" charset="-122"/>
                <a:ea typeface="微软雅黑" pitchFamily="34" charset="-122"/>
              </a:rPr>
              <a:t>数</a:t>
            </a:r>
            <a:r>
              <a:rPr lang="zh-CN" altLang="en-US" sz="3600" b="1" dirty="0">
                <a:latin typeface="微软雅黑" pitchFamily="34" charset="-122"/>
                <a:ea typeface="微软雅黑" pitchFamily="34" charset="-122"/>
              </a:rPr>
              <a:t>：</a:t>
            </a:r>
            <a:r>
              <a:rPr lang="zh-CN" altLang="en-US" sz="3600" b="1" dirty="0" smtClean="0">
                <a:latin typeface="微软雅黑" pitchFamily="34" charset="-122"/>
                <a:ea typeface="微软雅黑" pitchFamily="34" charset="-122"/>
              </a:rPr>
              <a:t>高中</a:t>
            </a:r>
            <a:r>
              <a:rPr lang="en-US" altLang="zh-CN" sz="3600" b="1" dirty="0" smtClean="0">
                <a:latin typeface="微软雅黑" pitchFamily="34" charset="-122"/>
                <a:ea typeface="微软雅黑" pitchFamily="34" charset="-122"/>
              </a:rPr>
              <a:t>7</a:t>
            </a:r>
            <a:r>
              <a:rPr lang="zh-CN" altLang="en-US" sz="3600" b="1" dirty="0" smtClean="0">
                <a:latin typeface="微软雅黑" pitchFamily="34" charset="-122"/>
                <a:ea typeface="微软雅黑" pitchFamily="34" charset="-122"/>
              </a:rPr>
              <a:t>班</a:t>
            </a:r>
            <a:endParaRPr lang="en-US" altLang="zh-CN" sz="3600" b="1" dirty="0" smtClean="0">
              <a:latin typeface="微软雅黑" pitchFamily="34" charset="-122"/>
              <a:ea typeface="微软雅黑" pitchFamily="34" charset="-122"/>
            </a:endParaRPr>
          </a:p>
          <a:p>
            <a:r>
              <a:rPr lang="zh-CN" altLang="en-US" sz="3600" b="1" dirty="0" smtClean="0">
                <a:latin typeface="微软雅黑" pitchFamily="34" charset="-122"/>
                <a:ea typeface="微软雅黑" pitchFamily="34" charset="-122"/>
              </a:rPr>
              <a:t>              </a:t>
            </a:r>
            <a:r>
              <a:rPr lang="zh-CN" altLang="en-US" sz="3600" b="1" u="sng" dirty="0" smtClean="0">
                <a:latin typeface="微软雅黑" pitchFamily="34" charset="-122"/>
                <a:ea typeface="微软雅黑" pitchFamily="34" charset="-122"/>
              </a:rPr>
              <a:t>初</a:t>
            </a:r>
            <a:r>
              <a:rPr lang="zh-CN" altLang="en-US" sz="3600" b="1" u="sng" dirty="0">
                <a:latin typeface="微软雅黑" pitchFamily="34" charset="-122"/>
                <a:ea typeface="微软雅黑" pitchFamily="34" charset="-122"/>
              </a:rPr>
              <a:t>中</a:t>
            </a:r>
            <a:r>
              <a:rPr lang="en-US" altLang="zh-CN" sz="3600" b="1" u="sng" dirty="0">
                <a:latin typeface="微软雅黑" pitchFamily="34" charset="-122"/>
                <a:ea typeface="微软雅黑" pitchFamily="34" charset="-122"/>
              </a:rPr>
              <a:t>5</a:t>
            </a:r>
            <a:r>
              <a:rPr lang="zh-CN" altLang="en-US" sz="3600" b="1" u="sng" dirty="0">
                <a:latin typeface="微软雅黑" pitchFamily="34" charset="-122"/>
                <a:ea typeface="微软雅黑" pitchFamily="34" charset="-122"/>
              </a:rPr>
              <a:t>班</a:t>
            </a:r>
            <a:endParaRPr lang="en-US" altLang="zh-CN" sz="3600" b="1" u="sng" dirty="0" smtClean="0">
              <a:latin typeface="微软雅黑" pitchFamily="34" charset="-122"/>
              <a:ea typeface="微软雅黑" pitchFamily="34" charset="-122"/>
            </a:endParaRPr>
          </a:p>
          <a:p>
            <a:r>
              <a:rPr lang="zh-CN" altLang="en-US" sz="3600" b="1" dirty="0" smtClean="0">
                <a:latin typeface="微软雅黑" pitchFamily="34" charset="-122"/>
                <a:ea typeface="微软雅黑" pitchFamily="34" charset="-122"/>
              </a:rPr>
              <a:t>                   </a:t>
            </a:r>
            <a:r>
              <a:rPr lang="en-US" altLang="zh-CN" sz="3600" b="1" dirty="0" smtClean="0">
                <a:latin typeface="微软雅黑" pitchFamily="34" charset="-122"/>
                <a:ea typeface="微软雅黑" pitchFamily="34" charset="-122"/>
              </a:rPr>
              <a:t>12</a:t>
            </a:r>
            <a:r>
              <a:rPr lang="zh-CN" altLang="en-US" sz="3600" b="1" dirty="0" smtClean="0">
                <a:latin typeface="微软雅黑" pitchFamily="34" charset="-122"/>
                <a:ea typeface="微软雅黑" pitchFamily="34" charset="-122"/>
              </a:rPr>
              <a:t>班</a:t>
            </a:r>
            <a:endParaRPr lang="en-US" altLang="zh-CN" sz="3600" b="1" dirty="0" smtClean="0">
              <a:latin typeface="微软雅黑" pitchFamily="34" charset="-122"/>
              <a:ea typeface="微软雅黑" pitchFamily="34" charset="-122"/>
            </a:endParaRPr>
          </a:p>
          <a:p>
            <a:endParaRPr lang="en-US" sz="4000" b="1" dirty="0">
              <a:latin typeface="微软雅黑" pitchFamily="34" charset="-122"/>
              <a:ea typeface="微软雅黑" pitchFamily="34" charset="-122"/>
            </a:endParaRPr>
          </a:p>
        </p:txBody>
      </p:sp>
    </p:spTree>
    <p:extLst>
      <p:ext uri="{BB962C8B-B14F-4D97-AF65-F5344CB8AC3E}">
        <p14:creationId xmlns:p14="http://schemas.microsoft.com/office/powerpoint/2010/main" val="52050931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34538" y="836712"/>
            <a:ext cx="5320688" cy="110799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6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打造学校品牌</a:t>
            </a:r>
            <a:endParaRPr lang="en-US" sz="6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Box 3"/>
          <p:cNvSpPr txBox="1"/>
          <p:nvPr/>
        </p:nvSpPr>
        <p:spPr>
          <a:xfrm>
            <a:off x="1259632" y="2132856"/>
            <a:ext cx="6768752" cy="3785652"/>
          </a:xfrm>
          <a:prstGeom prst="rect">
            <a:avLst/>
          </a:prstGeom>
          <a:noFill/>
        </p:spPr>
        <p:txBody>
          <a:bodyPr wrap="square" rtlCol="0">
            <a:spAutoFit/>
          </a:bodyPr>
          <a:lstStyle/>
          <a:p>
            <a:r>
              <a:rPr lang="en-US" altLang="zh-CN" sz="4000" dirty="0" smtClean="0">
                <a:latin typeface="微软雅黑" pitchFamily="34" charset="-122"/>
                <a:ea typeface="微软雅黑" pitchFamily="34" charset="-122"/>
              </a:rPr>
              <a:t>1.</a:t>
            </a:r>
            <a:r>
              <a:rPr lang="zh-CN" altLang="en-US" sz="4000" dirty="0">
                <a:latin typeface="微软雅黑" pitchFamily="34" charset="-122"/>
                <a:ea typeface="微软雅黑" pitchFamily="34" charset="-122"/>
              </a:rPr>
              <a:t>软硬</a:t>
            </a:r>
            <a:r>
              <a:rPr lang="zh-CN" altLang="en-US" sz="4000" dirty="0" smtClean="0">
                <a:latin typeface="微软雅黑" pitchFamily="34" charset="-122"/>
                <a:ea typeface="微软雅黑" pitchFamily="34" charset="-122"/>
              </a:rPr>
              <a:t>体设备</a:t>
            </a:r>
            <a:endParaRPr lang="en-US" altLang="zh-CN" sz="4000" dirty="0" smtClean="0">
              <a:latin typeface="微软雅黑" pitchFamily="34" charset="-122"/>
              <a:ea typeface="微软雅黑" pitchFamily="34" charset="-122"/>
            </a:endParaRPr>
          </a:p>
          <a:p>
            <a:r>
              <a:rPr lang="en-US" altLang="zh-CN" sz="4000" dirty="0" smtClean="0">
                <a:latin typeface="微软雅黑" pitchFamily="34" charset="-122"/>
                <a:ea typeface="微软雅黑" pitchFamily="34" charset="-122"/>
              </a:rPr>
              <a:t>2.</a:t>
            </a:r>
            <a:r>
              <a:rPr lang="zh-CN" altLang="en-US" sz="4000" dirty="0" smtClean="0">
                <a:latin typeface="微软雅黑" pitchFamily="34" charset="-122"/>
                <a:ea typeface="微软雅黑" pitchFamily="34" charset="-122"/>
              </a:rPr>
              <a:t>成绩表现</a:t>
            </a:r>
            <a:endParaRPr lang="en-US" altLang="zh-CN" sz="4000" dirty="0" smtClean="0">
              <a:latin typeface="微软雅黑" pitchFamily="34" charset="-122"/>
              <a:ea typeface="微软雅黑" pitchFamily="34" charset="-122"/>
            </a:endParaRPr>
          </a:p>
          <a:p>
            <a:r>
              <a:rPr lang="en-US" altLang="zh-CN" sz="4000" dirty="0">
                <a:latin typeface="微软雅黑" pitchFamily="34" charset="-122"/>
                <a:ea typeface="微软雅黑" pitchFamily="34" charset="-122"/>
              </a:rPr>
              <a:t>3</a:t>
            </a:r>
            <a:r>
              <a:rPr lang="en-US" altLang="zh-CN" sz="4000" dirty="0" smtClean="0">
                <a:latin typeface="微软雅黑" pitchFamily="34" charset="-122"/>
                <a:ea typeface="微软雅黑" pitchFamily="34" charset="-122"/>
              </a:rPr>
              <a:t>.</a:t>
            </a:r>
            <a:r>
              <a:rPr lang="zh-CN" altLang="en-US" sz="4000" dirty="0" smtClean="0">
                <a:latin typeface="微软雅黑" pitchFamily="34" charset="-122"/>
                <a:ea typeface="微软雅黑" pitchFamily="34" charset="-122"/>
              </a:rPr>
              <a:t>活动表现</a:t>
            </a:r>
            <a:endParaRPr lang="en-US" altLang="zh-CN" sz="4000" dirty="0" smtClean="0">
              <a:latin typeface="微软雅黑" pitchFamily="34" charset="-122"/>
              <a:ea typeface="微软雅黑" pitchFamily="34" charset="-122"/>
            </a:endParaRPr>
          </a:p>
          <a:p>
            <a:r>
              <a:rPr lang="en-US" altLang="zh-CN" sz="4000" dirty="0" smtClean="0">
                <a:latin typeface="微软雅黑" pitchFamily="34" charset="-122"/>
                <a:ea typeface="微软雅黑" pitchFamily="34" charset="-122"/>
              </a:rPr>
              <a:t>4.</a:t>
            </a:r>
            <a:r>
              <a:rPr lang="zh-CN" altLang="en-US" sz="4000" dirty="0" smtClean="0">
                <a:latin typeface="微软雅黑" pitchFamily="34" charset="-122"/>
                <a:ea typeface="微软雅黑" pitchFamily="34" charset="-122"/>
              </a:rPr>
              <a:t>“特色”活动</a:t>
            </a:r>
            <a:endParaRPr lang="en-US" altLang="zh-CN" sz="4000" dirty="0" smtClean="0">
              <a:latin typeface="微软雅黑" pitchFamily="34" charset="-122"/>
              <a:ea typeface="微软雅黑" pitchFamily="34" charset="-122"/>
            </a:endParaRPr>
          </a:p>
          <a:p>
            <a:r>
              <a:rPr lang="en-US" altLang="zh-CN" sz="4000" b="1" dirty="0" smtClean="0">
                <a:solidFill>
                  <a:srgbClr val="C00000"/>
                </a:solidFill>
                <a:latin typeface="微软雅黑" pitchFamily="34" charset="-122"/>
                <a:ea typeface="微软雅黑" pitchFamily="34" charset="-122"/>
              </a:rPr>
              <a:t>5.</a:t>
            </a:r>
            <a:r>
              <a:rPr lang="zh-CN" altLang="en-US" sz="4000" b="1" dirty="0" smtClean="0">
                <a:solidFill>
                  <a:srgbClr val="C00000"/>
                </a:solidFill>
                <a:latin typeface="微软雅黑" pitchFamily="34" charset="-122"/>
                <a:ea typeface="微软雅黑" pitchFamily="34" charset="-122"/>
              </a:rPr>
              <a:t>“特色”教学</a:t>
            </a:r>
            <a:endParaRPr lang="en-US" altLang="zh-CN" sz="4000" b="1" dirty="0" smtClean="0">
              <a:solidFill>
                <a:srgbClr val="C00000"/>
              </a:solidFill>
              <a:latin typeface="微软雅黑" pitchFamily="34" charset="-122"/>
              <a:ea typeface="微软雅黑" pitchFamily="34" charset="-122"/>
            </a:endParaRPr>
          </a:p>
          <a:p>
            <a:r>
              <a:rPr lang="en-US" altLang="zh-CN" sz="4000" dirty="0" smtClean="0">
                <a:latin typeface="微软雅黑" pitchFamily="34" charset="-122"/>
                <a:ea typeface="微软雅黑" pitchFamily="34" charset="-122"/>
              </a:rPr>
              <a:t>6.</a:t>
            </a:r>
            <a:r>
              <a:rPr lang="zh-CN" altLang="en-US" sz="4000" dirty="0" smtClean="0">
                <a:latin typeface="微软雅黑" pitchFamily="34" charset="-122"/>
                <a:ea typeface="微软雅黑" pitchFamily="34" charset="-122"/>
              </a:rPr>
              <a:t>校园氛围</a:t>
            </a:r>
            <a:endParaRPr lang="en-US" altLang="zh-CN" sz="4000" dirty="0" smtClean="0">
              <a:latin typeface="微软雅黑" pitchFamily="34" charset="-122"/>
              <a:ea typeface="微软雅黑" pitchFamily="34" charset="-122"/>
            </a:endParaRPr>
          </a:p>
        </p:txBody>
      </p:sp>
      <p:pic>
        <p:nvPicPr>
          <p:cNvPr id="5" name="Picture 2" descr="沙巴拿笃中学"/>
          <p:cNvPicPr>
            <a:picLocks noChangeAspect="1" noChangeArrowheads="1"/>
          </p:cNvPicPr>
          <p:nvPr/>
        </p:nvPicPr>
        <p:blipFill>
          <a:blip r:embed="rId2" cstate="print"/>
          <a:srcRect/>
          <a:stretch>
            <a:fillRect/>
          </a:stretch>
        </p:blipFill>
        <p:spPr bwMode="auto">
          <a:xfrm>
            <a:off x="6012160" y="2724983"/>
            <a:ext cx="2369515" cy="3219450"/>
          </a:xfrm>
          <a:prstGeom prst="rect">
            <a:avLst/>
          </a:prstGeom>
          <a:noFill/>
        </p:spPr>
      </p:pic>
    </p:spTree>
    <p:extLst>
      <p:ext uri="{BB962C8B-B14F-4D97-AF65-F5344CB8AC3E}">
        <p14:creationId xmlns:p14="http://schemas.microsoft.com/office/powerpoint/2010/main" val="307709345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5030" y="548680"/>
            <a:ext cx="4690900" cy="144655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4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hlinkClick r:id="rId2" action="ppaction://hlinkfile"/>
              </a:rPr>
              <a:t>“</a:t>
            </a:r>
            <a:r>
              <a:rPr lang="en-US" altLang="zh-CN" sz="4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hlinkClick r:id="rId2" action="ppaction://hlinkfile"/>
              </a:rPr>
              <a:t>Palm</a:t>
            </a:r>
            <a:r>
              <a:rPr lang="zh-CN" altLang="en-US" sz="4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hlinkClick r:id="rId2" action="ppaction://hlinkfile"/>
              </a:rPr>
              <a:t>” </a:t>
            </a:r>
            <a:r>
              <a:rPr lang="en-US" altLang="zh-CN" sz="4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hlinkClick r:id="rId2" action="ppaction://hlinkfile"/>
              </a:rPr>
              <a:t>program</a:t>
            </a:r>
            <a:endParaRPr lang="en-US" altLang="zh-CN" sz="4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zh-CN" altLang="en-US" sz="4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英语教学计划</a:t>
            </a:r>
            <a:endParaRPr lang="en-US"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TextBox 2"/>
          <p:cNvSpPr txBox="1"/>
          <p:nvPr/>
        </p:nvSpPr>
        <p:spPr>
          <a:xfrm>
            <a:off x="467544" y="2039878"/>
            <a:ext cx="8352928" cy="1077218"/>
          </a:xfrm>
          <a:prstGeom prst="rect">
            <a:avLst/>
          </a:prstGeom>
          <a:noFill/>
        </p:spPr>
        <p:txBody>
          <a:bodyPr wrap="square" rtlCol="0">
            <a:spAutoFit/>
          </a:bodyPr>
          <a:lstStyle/>
          <a:p>
            <a:r>
              <a:rPr lang="en-US" altLang="zh-CN" sz="3200" b="1" dirty="0" smtClean="0"/>
              <a:t>2016</a:t>
            </a:r>
            <a:r>
              <a:rPr lang="zh-CN" altLang="en-US" sz="3200" b="1" dirty="0" smtClean="0"/>
              <a:t>年，本校英文组特别为初一新生设计的英文教学活动，今年则扩大至初一、初二、初三。</a:t>
            </a:r>
            <a:endParaRPr lang="en-US" sz="3200" b="1"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930" y="3075571"/>
            <a:ext cx="4406078" cy="330455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5" y="3645024"/>
            <a:ext cx="4608512" cy="25922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318553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996952"/>
            <a:ext cx="6601761" cy="3710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0869" y="2996952"/>
            <a:ext cx="2782826" cy="3710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5" y="188640"/>
            <a:ext cx="5093401" cy="2787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9552" y="1916832"/>
            <a:ext cx="2868832" cy="584775"/>
          </a:xfrm>
          <a:prstGeom prst="rect">
            <a:avLst/>
          </a:prstGeom>
          <a:noFill/>
        </p:spPr>
        <p:txBody>
          <a:bodyPr wrap="square" rtlCol="0">
            <a:spAutoFit/>
          </a:bodyPr>
          <a:lstStyle/>
          <a:p>
            <a:r>
              <a:rPr lang="zh-CN" altLang="en-US" sz="3200" dirty="0" smtClean="0">
                <a:latin typeface="微软雅黑" pitchFamily="34" charset="-122"/>
                <a:ea typeface="微软雅黑" pitchFamily="34" charset="-122"/>
              </a:rPr>
              <a:t>复活节活动</a:t>
            </a:r>
            <a:endParaRPr lang="en-MY" sz="3200" dirty="0">
              <a:latin typeface="微软雅黑" pitchFamily="34" charset="-122"/>
              <a:ea typeface="微软雅黑" pitchFamily="34" charset="-122"/>
            </a:endParaRPr>
          </a:p>
        </p:txBody>
      </p:sp>
    </p:spTree>
    <p:extLst>
      <p:ext uri="{BB962C8B-B14F-4D97-AF65-F5344CB8AC3E}">
        <p14:creationId xmlns:p14="http://schemas.microsoft.com/office/powerpoint/2010/main" val="385268457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2120082"/>
            <a:ext cx="7272808" cy="1754326"/>
          </a:xfrm>
          <a:prstGeom prst="rect">
            <a:avLst/>
          </a:prstGeom>
          <a:noFill/>
        </p:spPr>
        <p:txBody>
          <a:bodyPr wrap="square" rtlCol="0">
            <a:spAutoFit/>
          </a:bodyPr>
          <a:lstStyle/>
          <a:p>
            <a:r>
              <a:rPr lang="zh-CN" altLang="en-US" sz="3600" dirty="0" smtClean="0">
                <a:latin typeface="微软雅黑" pitchFamily="34" charset="-122"/>
                <a:ea typeface="微软雅黑" pitchFamily="34" charset="-122"/>
              </a:rPr>
              <a:t>每周四为英语日，周五为国语日，同学到办公室必须以相关语言和老师沟通，报告也以相关语言为主。</a:t>
            </a:r>
            <a:endParaRPr lang="en-MY" sz="3600" dirty="0">
              <a:latin typeface="微软雅黑" pitchFamily="34" charset="-122"/>
              <a:ea typeface="微软雅黑" pitchFamily="34" charset="-122"/>
            </a:endParaRPr>
          </a:p>
        </p:txBody>
      </p:sp>
      <p:sp>
        <p:nvSpPr>
          <p:cNvPr id="3" name="Rectangle 2"/>
          <p:cNvSpPr/>
          <p:nvPr/>
        </p:nvSpPr>
        <p:spPr>
          <a:xfrm>
            <a:off x="1835696" y="1196752"/>
            <a:ext cx="509947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国语日与英语日</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4005064"/>
            <a:ext cx="3451130" cy="266517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977852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647441"/>
            <a:ext cx="4320480" cy="5816977"/>
          </a:xfrm>
          <a:prstGeom prst="rect">
            <a:avLst/>
          </a:prstGeom>
        </p:spPr>
        <p:txBody>
          <a:bodyPr wrap="square">
            <a:spAutoFit/>
          </a:bodyPr>
          <a:lstStyle/>
          <a:p>
            <a:r>
              <a:rPr lang="zh-CN" altLang="en-US" sz="4800" b="1" dirty="0" smtClean="0">
                <a:solidFill>
                  <a:srgbClr val="FF0000"/>
                </a:solidFill>
                <a:latin typeface="微软雅黑" pitchFamily="34" charset="-122"/>
                <a:ea typeface="微软雅黑" pitchFamily="34" charset="-122"/>
              </a:rPr>
              <a:t>服</a:t>
            </a:r>
            <a:r>
              <a:rPr lang="zh-CN" altLang="en-US" sz="4800" b="1" dirty="0" smtClean="0">
                <a:solidFill>
                  <a:srgbClr val="FF0000"/>
                </a:solidFill>
                <a:latin typeface="微软雅黑" pitchFamily="34" charset="-122"/>
                <a:ea typeface="微软雅黑" pitchFamily="34" charset="-122"/>
              </a:rPr>
              <a:t>务学习</a:t>
            </a:r>
            <a:endParaRPr lang="en-US" altLang="zh-CN" sz="3600" dirty="0">
              <a:latin typeface="微软雅黑" pitchFamily="34" charset="-122"/>
              <a:ea typeface="微软雅黑" pitchFamily="34" charset="-122"/>
            </a:endParaRPr>
          </a:p>
          <a:p>
            <a:r>
              <a:rPr lang="zh-CN" altLang="en-US" sz="3600" dirty="0" smtClean="0">
                <a:latin typeface="微软雅黑" pitchFamily="34" charset="-122"/>
                <a:ea typeface="微软雅黑" pitchFamily="34" charset="-122"/>
              </a:rPr>
              <a:t>校方利用周六轮流为各班安排社区服务，透过服务增强同学对社会的理解以及改进个人的沟通技能。这种体验式学习，为学生提供关怀他人的机会，将学生的学习扩展到社区。</a:t>
            </a:r>
            <a:endParaRPr lang="en-US" sz="3600" dirty="0">
              <a:latin typeface="微软雅黑" pitchFamily="34" charset="-122"/>
              <a:ea typeface="微软雅黑" pitchFamily="34" charset="-122"/>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4640" y="692696"/>
            <a:ext cx="3833991" cy="5781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149419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User\Pictures\笃中2016\服务学习2016\社区服务探老26.3.s2s\20160326_085632.jpg"/>
          <p:cNvPicPr>
            <a:picLocks noChangeAspect="1" noChangeArrowheads="1"/>
          </p:cNvPicPr>
          <p:nvPr/>
        </p:nvPicPr>
        <p:blipFill>
          <a:blip r:embed="rId2" cstate="print"/>
          <a:srcRect/>
          <a:stretch>
            <a:fillRect/>
          </a:stretch>
        </p:blipFill>
        <p:spPr bwMode="auto">
          <a:xfrm>
            <a:off x="0" y="357166"/>
            <a:ext cx="5072066" cy="2853037"/>
          </a:xfrm>
          <a:prstGeom prst="rect">
            <a:avLst/>
          </a:prstGeom>
          <a:noFill/>
        </p:spPr>
      </p:pic>
      <p:pic>
        <p:nvPicPr>
          <p:cNvPr id="28675" name="Picture 3" descr="C:\Users\User\Pictures\笃中2016\服务学习2016\社区服务探老26.3.s2s\16-03-29-10-30-05-226_deco.jpg"/>
          <p:cNvPicPr>
            <a:picLocks noChangeAspect="1" noChangeArrowheads="1"/>
          </p:cNvPicPr>
          <p:nvPr/>
        </p:nvPicPr>
        <p:blipFill>
          <a:blip r:embed="rId3"/>
          <a:srcRect/>
          <a:stretch>
            <a:fillRect/>
          </a:stretch>
        </p:blipFill>
        <p:spPr bwMode="auto">
          <a:xfrm>
            <a:off x="-1" y="3339134"/>
            <a:ext cx="5072067" cy="3018823"/>
          </a:xfrm>
          <a:prstGeom prst="rect">
            <a:avLst/>
          </a:prstGeom>
          <a:noFill/>
        </p:spPr>
      </p:pic>
      <p:pic>
        <p:nvPicPr>
          <p:cNvPr id="28676" name="Picture 4" descr="C:\Users\User\Pictures\笃中2016\服务学习2016\服务学：聋哑协会2.4.j3B\20160402_092812.jpg"/>
          <p:cNvPicPr>
            <a:picLocks noChangeAspect="1" noChangeArrowheads="1"/>
          </p:cNvPicPr>
          <p:nvPr/>
        </p:nvPicPr>
        <p:blipFill>
          <a:blip r:embed="rId4" cstate="print"/>
          <a:srcRect/>
          <a:stretch>
            <a:fillRect/>
          </a:stretch>
        </p:blipFill>
        <p:spPr bwMode="auto">
          <a:xfrm rot="5400000">
            <a:off x="3806509" y="1694161"/>
            <a:ext cx="6111975" cy="3437986"/>
          </a:xfrm>
          <a:prstGeom prst="rect">
            <a:avLst/>
          </a:prstGeom>
          <a:noFill/>
        </p:spPr>
      </p:pic>
    </p:spTree>
    <p:extLst>
      <p:ext uri="{BB962C8B-B14F-4D97-AF65-F5344CB8AC3E}">
        <p14:creationId xmlns:p14="http://schemas.microsoft.com/office/powerpoint/2010/main" val="176121729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34538" y="836712"/>
            <a:ext cx="5320688" cy="110799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6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打造学校品牌</a:t>
            </a:r>
            <a:endParaRPr lang="en-US" sz="6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Box 3"/>
          <p:cNvSpPr txBox="1"/>
          <p:nvPr/>
        </p:nvSpPr>
        <p:spPr>
          <a:xfrm>
            <a:off x="1259632" y="2132856"/>
            <a:ext cx="6768752" cy="3785652"/>
          </a:xfrm>
          <a:prstGeom prst="rect">
            <a:avLst/>
          </a:prstGeom>
          <a:noFill/>
        </p:spPr>
        <p:txBody>
          <a:bodyPr wrap="square" rtlCol="0">
            <a:spAutoFit/>
          </a:bodyPr>
          <a:lstStyle/>
          <a:p>
            <a:r>
              <a:rPr lang="en-US" altLang="zh-CN" sz="4000" dirty="0" smtClean="0">
                <a:latin typeface="微软雅黑" pitchFamily="34" charset="-122"/>
                <a:ea typeface="微软雅黑" pitchFamily="34" charset="-122"/>
              </a:rPr>
              <a:t>1.</a:t>
            </a:r>
            <a:r>
              <a:rPr lang="zh-CN" altLang="en-US" sz="4000" dirty="0">
                <a:latin typeface="微软雅黑" pitchFamily="34" charset="-122"/>
                <a:ea typeface="微软雅黑" pitchFamily="34" charset="-122"/>
              </a:rPr>
              <a:t>软硬</a:t>
            </a:r>
            <a:r>
              <a:rPr lang="zh-CN" altLang="en-US" sz="4000" dirty="0" smtClean="0">
                <a:latin typeface="微软雅黑" pitchFamily="34" charset="-122"/>
                <a:ea typeface="微软雅黑" pitchFamily="34" charset="-122"/>
              </a:rPr>
              <a:t>体设备</a:t>
            </a:r>
            <a:endParaRPr lang="en-US" altLang="zh-CN" sz="4000" dirty="0" smtClean="0">
              <a:latin typeface="微软雅黑" pitchFamily="34" charset="-122"/>
              <a:ea typeface="微软雅黑" pitchFamily="34" charset="-122"/>
            </a:endParaRPr>
          </a:p>
          <a:p>
            <a:r>
              <a:rPr lang="en-US" altLang="zh-CN" sz="4000" dirty="0" smtClean="0">
                <a:latin typeface="微软雅黑" pitchFamily="34" charset="-122"/>
                <a:ea typeface="微软雅黑" pitchFamily="34" charset="-122"/>
              </a:rPr>
              <a:t>2.</a:t>
            </a:r>
            <a:r>
              <a:rPr lang="zh-CN" altLang="en-US" sz="4000" dirty="0" smtClean="0">
                <a:latin typeface="微软雅黑" pitchFamily="34" charset="-122"/>
                <a:ea typeface="微软雅黑" pitchFamily="34" charset="-122"/>
              </a:rPr>
              <a:t>成绩表现</a:t>
            </a:r>
            <a:endParaRPr lang="en-US" altLang="zh-CN" sz="4000" dirty="0" smtClean="0">
              <a:latin typeface="微软雅黑" pitchFamily="34" charset="-122"/>
              <a:ea typeface="微软雅黑" pitchFamily="34" charset="-122"/>
            </a:endParaRPr>
          </a:p>
          <a:p>
            <a:r>
              <a:rPr lang="en-US" altLang="zh-CN" sz="4000" dirty="0">
                <a:latin typeface="微软雅黑" pitchFamily="34" charset="-122"/>
                <a:ea typeface="微软雅黑" pitchFamily="34" charset="-122"/>
              </a:rPr>
              <a:t>3</a:t>
            </a:r>
            <a:r>
              <a:rPr lang="en-US" altLang="zh-CN" sz="4000" dirty="0" smtClean="0">
                <a:latin typeface="微软雅黑" pitchFamily="34" charset="-122"/>
                <a:ea typeface="微软雅黑" pitchFamily="34" charset="-122"/>
              </a:rPr>
              <a:t>.</a:t>
            </a:r>
            <a:r>
              <a:rPr lang="zh-CN" altLang="en-US" sz="4000" dirty="0" smtClean="0">
                <a:latin typeface="微软雅黑" pitchFamily="34" charset="-122"/>
                <a:ea typeface="微软雅黑" pitchFamily="34" charset="-122"/>
              </a:rPr>
              <a:t>活动表现</a:t>
            </a:r>
            <a:endParaRPr lang="en-US" altLang="zh-CN" sz="4000" dirty="0" smtClean="0">
              <a:latin typeface="微软雅黑" pitchFamily="34" charset="-122"/>
              <a:ea typeface="微软雅黑" pitchFamily="34" charset="-122"/>
            </a:endParaRPr>
          </a:p>
          <a:p>
            <a:r>
              <a:rPr lang="en-US" altLang="zh-CN" sz="4000" dirty="0" smtClean="0">
                <a:latin typeface="微软雅黑" pitchFamily="34" charset="-122"/>
                <a:ea typeface="微软雅黑" pitchFamily="34" charset="-122"/>
              </a:rPr>
              <a:t>4.</a:t>
            </a:r>
            <a:r>
              <a:rPr lang="zh-CN" altLang="en-US" sz="4000" dirty="0" smtClean="0">
                <a:latin typeface="微软雅黑" pitchFamily="34" charset="-122"/>
                <a:ea typeface="微软雅黑" pitchFamily="34" charset="-122"/>
              </a:rPr>
              <a:t>“特色”活动</a:t>
            </a:r>
            <a:endParaRPr lang="en-US" altLang="zh-CN" sz="4000" dirty="0" smtClean="0">
              <a:latin typeface="微软雅黑" pitchFamily="34" charset="-122"/>
              <a:ea typeface="微软雅黑" pitchFamily="34" charset="-122"/>
            </a:endParaRPr>
          </a:p>
          <a:p>
            <a:r>
              <a:rPr lang="en-US" altLang="zh-CN" sz="4000" dirty="0" smtClean="0">
                <a:latin typeface="微软雅黑" pitchFamily="34" charset="-122"/>
                <a:ea typeface="微软雅黑" pitchFamily="34" charset="-122"/>
              </a:rPr>
              <a:t>5.</a:t>
            </a:r>
            <a:r>
              <a:rPr lang="zh-CN" altLang="en-US" sz="4000" dirty="0" smtClean="0">
                <a:latin typeface="微软雅黑" pitchFamily="34" charset="-122"/>
                <a:ea typeface="微软雅黑" pitchFamily="34" charset="-122"/>
              </a:rPr>
              <a:t>“特色”教学</a:t>
            </a:r>
            <a:endParaRPr lang="en-US" altLang="zh-CN" sz="4000" dirty="0" smtClean="0">
              <a:latin typeface="微软雅黑" pitchFamily="34" charset="-122"/>
              <a:ea typeface="微软雅黑" pitchFamily="34" charset="-122"/>
            </a:endParaRPr>
          </a:p>
          <a:p>
            <a:r>
              <a:rPr lang="en-US" altLang="zh-CN" sz="4000" b="1" dirty="0" smtClean="0">
                <a:solidFill>
                  <a:srgbClr val="C00000"/>
                </a:solidFill>
                <a:latin typeface="微软雅黑" pitchFamily="34" charset="-122"/>
                <a:ea typeface="微软雅黑" pitchFamily="34" charset="-122"/>
              </a:rPr>
              <a:t>6.</a:t>
            </a:r>
            <a:r>
              <a:rPr lang="zh-CN" altLang="en-US" sz="4000" b="1" dirty="0" smtClean="0">
                <a:solidFill>
                  <a:srgbClr val="C00000"/>
                </a:solidFill>
                <a:latin typeface="微软雅黑" pitchFamily="34" charset="-122"/>
                <a:ea typeface="微软雅黑" pitchFamily="34" charset="-122"/>
              </a:rPr>
              <a:t>校园氛围</a:t>
            </a:r>
            <a:endParaRPr lang="en-US" altLang="zh-CN" sz="4000" b="1" dirty="0" smtClean="0">
              <a:solidFill>
                <a:srgbClr val="C00000"/>
              </a:solidFill>
              <a:latin typeface="微软雅黑" pitchFamily="34" charset="-122"/>
              <a:ea typeface="微软雅黑" pitchFamily="34" charset="-122"/>
            </a:endParaRPr>
          </a:p>
        </p:txBody>
      </p:sp>
      <p:pic>
        <p:nvPicPr>
          <p:cNvPr id="5" name="Picture 2" descr="沙巴拿笃中学"/>
          <p:cNvPicPr>
            <a:picLocks noChangeAspect="1" noChangeArrowheads="1"/>
          </p:cNvPicPr>
          <p:nvPr/>
        </p:nvPicPr>
        <p:blipFill>
          <a:blip r:embed="rId2" cstate="print"/>
          <a:srcRect/>
          <a:stretch>
            <a:fillRect/>
          </a:stretch>
        </p:blipFill>
        <p:spPr bwMode="auto">
          <a:xfrm>
            <a:off x="6012160" y="2724983"/>
            <a:ext cx="2369515" cy="3219450"/>
          </a:xfrm>
          <a:prstGeom prst="rect">
            <a:avLst/>
          </a:prstGeom>
          <a:noFill/>
        </p:spPr>
      </p:pic>
    </p:spTree>
    <p:extLst>
      <p:ext uri="{BB962C8B-B14F-4D97-AF65-F5344CB8AC3E}">
        <p14:creationId xmlns:p14="http://schemas.microsoft.com/office/powerpoint/2010/main" val="65314253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795" y="764704"/>
            <a:ext cx="509947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我的笃中大家庭</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TextBox 2"/>
          <p:cNvSpPr txBox="1"/>
          <p:nvPr/>
        </p:nvSpPr>
        <p:spPr>
          <a:xfrm>
            <a:off x="971600" y="1844824"/>
            <a:ext cx="7200800" cy="4031873"/>
          </a:xfrm>
          <a:prstGeom prst="rect">
            <a:avLst/>
          </a:prstGeom>
          <a:noFill/>
        </p:spPr>
        <p:txBody>
          <a:bodyPr wrap="square" rtlCol="0">
            <a:spAutoFit/>
          </a:bodyPr>
          <a:lstStyle/>
          <a:p>
            <a:r>
              <a:rPr lang="zh-CN" altLang="en-US" sz="3200" dirty="0" smtClean="0">
                <a:latin typeface="微软雅黑" pitchFamily="34" charset="-122"/>
                <a:ea typeface="微软雅黑" pitchFamily="34" charset="-122"/>
              </a:rPr>
              <a:t>笃中是一所小型独中，学校人数不多，所以我们把学校营造成一个大家庭的氛围，除了社团活动外，一些活动会打破班级的限制，由学生跨班、跨级组成队伍进行，如运动会、球赛、辩论等。此外，每个教师也会“领养”</a:t>
            </a:r>
            <a:endParaRPr lang="en-US" altLang="zh-CN" sz="3200" dirty="0" smtClean="0">
              <a:latin typeface="微软雅黑" pitchFamily="34" charset="-122"/>
              <a:ea typeface="微软雅黑" pitchFamily="34" charset="-122"/>
            </a:endParaRPr>
          </a:p>
          <a:p>
            <a:r>
              <a:rPr lang="zh-CN" altLang="en-US" sz="3200" dirty="0" smtClean="0">
                <a:latin typeface="微软雅黑" pitchFamily="34" charset="-122"/>
                <a:ea typeface="微软雅黑" pitchFamily="34" charset="-122"/>
              </a:rPr>
              <a:t>几位会考生，给予课业上及</a:t>
            </a:r>
            <a:endParaRPr lang="en-US" altLang="zh-CN" sz="3200" dirty="0" smtClean="0">
              <a:latin typeface="微软雅黑" pitchFamily="34" charset="-122"/>
              <a:ea typeface="微软雅黑" pitchFamily="34" charset="-122"/>
            </a:endParaRPr>
          </a:p>
          <a:p>
            <a:r>
              <a:rPr lang="zh-CN" altLang="en-US" sz="3200" dirty="0" smtClean="0">
                <a:latin typeface="微软雅黑" pitchFamily="34" charset="-122"/>
                <a:ea typeface="微软雅黑" pitchFamily="34" charset="-122"/>
              </a:rPr>
              <a:t>生活上的协助，拉近师生关系。</a:t>
            </a:r>
            <a:endParaRPr lang="en-MY" sz="3200" dirty="0">
              <a:latin typeface="微软雅黑" pitchFamily="34" charset="-122"/>
              <a:ea typeface="微软雅黑" pitchFamily="34" charset="-122"/>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4616762"/>
            <a:ext cx="2659042" cy="205347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297636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5512" y="2564904"/>
            <a:ext cx="3132348"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534131"/>
            <a:ext cx="5313146" cy="3086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9146" y="3717033"/>
            <a:ext cx="5349503"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24128" y="534131"/>
            <a:ext cx="2952328" cy="2062103"/>
          </a:xfrm>
          <a:prstGeom prst="rect">
            <a:avLst/>
          </a:prstGeom>
          <a:noFill/>
        </p:spPr>
        <p:txBody>
          <a:bodyPr wrap="square" rtlCol="0">
            <a:spAutoFit/>
          </a:bodyPr>
          <a:lstStyle/>
          <a:p>
            <a:r>
              <a:rPr lang="zh-CN" altLang="en-US" sz="3200" dirty="0" smtClean="0">
                <a:latin typeface="微软雅黑" pitchFamily="34" charset="-122"/>
                <a:ea typeface="微软雅黑" pitchFamily="34" charset="-122"/>
              </a:rPr>
              <a:t>在笃中，大家就像是一家人，也就不会放弃任何一个孩子！</a:t>
            </a:r>
            <a:endParaRPr lang="en-MY" sz="3200" dirty="0">
              <a:latin typeface="微软雅黑" pitchFamily="34" charset="-122"/>
              <a:ea typeface="微软雅黑" pitchFamily="34" charset="-122"/>
            </a:endParaRPr>
          </a:p>
        </p:txBody>
      </p:sp>
    </p:spTree>
    <p:extLst>
      <p:ext uri="{BB962C8B-B14F-4D97-AF65-F5344CB8AC3E}">
        <p14:creationId xmlns:p14="http://schemas.microsoft.com/office/powerpoint/2010/main" val="139604771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5411" y="29380"/>
            <a:ext cx="6840760" cy="684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473718" y="620688"/>
            <a:ext cx="3977564" cy="1754326"/>
          </a:xfrm>
          <a:prstGeom prst="rect">
            <a:avLst/>
          </a:prstGeom>
        </p:spPr>
        <p:txBody>
          <a:bodyPr wrap="none">
            <a:spAutoFit/>
          </a:bodyPr>
          <a:lstStyle/>
          <a:p>
            <a:r>
              <a:rPr lang="en-MY" sz="5400" b="1" dirty="0" smtClean="0">
                <a:solidFill>
                  <a:schemeClr val="bg1"/>
                </a:solidFill>
                <a:latin typeface="微软雅黑" pitchFamily="34" charset="-122"/>
                <a:ea typeface="微软雅黑" pitchFamily="34" charset="-122"/>
              </a:rPr>
              <a:t>Chapter </a:t>
            </a:r>
            <a:r>
              <a:rPr lang="en-US" altLang="zh-CN" sz="5400" b="1" dirty="0">
                <a:solidFill>
                  <a:schemeClr val="bg1"/>
                </a:solidFill>
                <a:latin typeface="微软雅黑" pitchFamily="34" charset="-122"/>
                <a:ea typeface="微软雅黑" pitchFamily="34" charset="-122"/>
              </a:rPr>
              <a:t>4</a:t>
            </a:r>
            <a:r>
              <a:rPr lang="en-MY" sz="5400" b="1" dirty="0" smtClean="0">
                <a:solidFill>
                  <a:schemeClr val="bg1"/>
                </a:solidFill>
                <a:latin typeface="微软雅黑" pitchFamily="34" charset="-122"/>
                <a:ea typeface="微软雅黑" pitchFamily="34" charset="-122"/>
              </a:rPr>
              <a:t>. </a:t>
            </a:r>
          </a:p>
          <a:p>
            <a:endParaRPr lang="en-US" altLang="zh-CN" sz="5400" b="1" dirty="0">
              <a:latin typeface="微软雅黑" pitchFamily="34" charset="-122"/>
              <a:ea typeface="微软雅黑" pitchFamily="34" charset="-122"/>
            </a:endParaRPr>
          </a:p>
        </p:txBody>
      </p:sp>
      <p:sp>
        <p:nvSpPr>
          <p:cNvPr id="3" name="TextBox 2"/>
          <p:cNvSpPr txBox="1"/>
          <p:nvPr/>
        </p:nvSpPr>
        <p:spPr>
          <a:xfrm>
            <a:off x="3707904" y="2852936"/>
            <a:ext cx="3456384" cy="769441"/>
          </a:xfrm>
          <a:prstGeom prst="rect">
            <a:avLst/>
          </a:prstGeom>
          <a:noFill/>
        </p:spPr>
        <p:txBody>
          <a:bodyPr wrap="square" rtlCol="0">
            <a:spAutoFit/>
          </a:bodyPr>
          <a:lstStyle/>
          <a:p>
            <a:r>
              <a:rPr lang="zh-CN" altLang="en-US" sz="4400" b="1" dirty="0">
                <a:solidFill>
                  <a:schemeClr val="bg1"/>
                </a:solidFill>
                <a:latin typeface="微软雅黑" pitchFamily="34" charset="-122"/>
                <a:ea typeface="微软雅黑" pitchFamily="34" charset="-122"/>
              </a:rPr>
              <a:t>校</a:t>
            </a:r>
            <a:r>
              <a:rPr lang="zh-CN" altLang="en-US" sz="4400" b="1" dirty="0" smtClean="0">
                <a:solidFill>
                  <a:schemeClr val="bg1"/>
                </a:solidFill>
                <a:latin typeface="微软雅黑" pitchFamily="34" charset="-122"/>
                <a:ea typeface="微软雅黑" pitchFamily="34" charset="-122"/>
              </a:rPr>
              <a:t>长的工作</a:t>
            </a:r>
            <a:endParaRPr lang="en-MY" sz="4400" b="1" dirty="0">
              <a:solidFill>
                <a:schemeClr val="bg1"/>
              </a:solidFill>
              <a:latin typeface="微软雅黑" pitchFamily="34" charset="-122"/>
              <a:ea typeface="微软雅黑" pitchFamily="34" charset="-122"/>
            </a:endParaRPr>
          </a:p>
        </p:txBody>
      </p:sp>
      <p:sp>
        <p:nvSpPr>
          <p:cNvPr id="4" name="TextBox 3"/>
          <p:cNvSpPr txBox="1"/>
          <p:nvPr/>
        </p:nvSpPr>
        <p:spPr>
          <a:xfrm>
            <a:off x="3707904" y="3769804"/>
            <a:ext cx="3240360" cy="923330"/>
          </a:xfrm>
          <a:prstGeom prst="rect">
            <a:avLst/>
          </a:prstGeom>
          <a:noFill/>
        </p:spPr>
        <p:txBody>
          <a:bodyPr wrap="square" rtlCol="0">
            <a:spAutoFit/>
          </a:bodyPr>
          <a:lstStyle/>
          <a:p>
            <a:r>
              <a:rPr lang="zh-CN" altLang="en-US" sz="5400" b="1" dirty="0" smtClean="0">
                <a:solidFill>
                  <a:srgbClr val="FF0000"/>
                </a:solidFill>
                <a:latin typeface="微软雅黑" pitchFamily="34" charset="-122"/>
                <a:ea typeface="微软雅黑" pitchFamily="34" charset="-122"/>
              </a:rPr>
              <a:t>就是博弈</a:t>
            </a:r>
            <a:endParaRPr lang="en-MY" sz="5400" b="1" dirty="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39157151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37663"/>
            <a:ext cx="6912768" cy="6915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434208" y="4111171"/>
            <a:ext cx="4419600" cy="2123658"/>
          </a:xfrm>
          <a:prstGeom prst="rect">
            <a:avLst/>
          </a:prstGeom>
          <a:noFill/>
        </p:spPr>
        <p:txBody>
          <a:bodyPr wrap="square" rtlCol="0">
            <a:spAutoFit/>
          </a:bodyPr>
          <a:lstStyle/>
          <a:p>
            <a:r>
              <a:rPr lang="zh-CN" altLang="en-US" sz="4400" b="1" dirty="0" smtClean="0">
                <a:solidFill>
                  <a:schemeClr val="bg1"/>
                </a:solidFill>
                <a:latin typeface="微软雅黑" pitchFamily="34" charset="-122"/>
                <a:ea typeface="微软雅黑" pitchFamily="34" charset="-122"/>
              </a:rPr>
              <a:t>全职老师：</a:t>
            </a:r>
            <a:r>
              <a:rPr lang="en-US" altLang="zh-CN" sz="4400" b="1" dirty="0" smtClean="0">
                <a:solidFill>
                  <a:schemeClr val="bg1"/>
                </a:solidFill>
                <a:latin typeface="微软雅黑" pitchFamily="34" charset="-122"/>
                <a:ea typeface="微软雅黑" pitchFamily="34" charset="-122"/>
              </a:rPr>
              <a:t>27</a:t>
            </a:r>
            <a:r>
              <a:rPr lang="zh-CN" altLang="en-US" sz="4400" b="1" dirty="0" smtClean="0">
                <a:solidFill>
                  <a:schemeClr val="bg1"/>
                </a:solidFill>
                <a:latin typeface="微软雅黑" pitchFamily="34" charset="-122"/>
                <a:ea typeface="微软雅黑" pitchFamily="34" charset="-122"/>
              </a:rPr>
              <a:t>位</a:t>
            </a:r>
            <a:endParaRPr lang="en-US" altLang="zh-CN" sz="4400" b="1" dirty="0" smtClean="0">
              <a:solidFill>
                <a:schemeClr val="bg1"/>
              </a:solidFill>
              <a:latin typeface="微软雅黑" pitchFamily="34" charset="-122"/>
              <a:ea typeface="微软雅黑" pitchFamily="34" charset="-122"/>
            </a:endParaRPr>
          </a:p>
          <a:p>
            <a:r>
              <a:rPr lang="zh-CN" altLang="en-US" sz="4400" b="1" dirty="0">
                <a:solidFill>
                  <a:schemeClr val="bg1"/>
                </a:solidFill>
                <a:latin typeface="微软雅黑" pitchFamily="34" charset="-122"/>
                <a:ea typeface="微软雅黑" pitchFamily="34" charset="-122"/>
              </a:rPr>
              <a:t>兼</a:t>
            </a:r>
            <a:r>
              <a:rPr lang="zh-CN" altLang="en-US" sz="4400" b="1" dirty="0" smtClean="0">
                <a:solidFill>
                  <a:schemeClr val="bg1"/>
                </a:solidFill>
                <a:latin typeface="微软雅黑" pitchFamily="34" charset="-122"/>
                <a:ea typeface="微软雅黑" pitchFamily="34" charset="-122"/>
              </a:rPr>
              <a:t>职老师：</a:t>
            </a:r>
            <a:r>
              <a:rPr lang="en-US" altLang="zh-CN" sz="4400" b="1" dirty="0" smtClean="0">
                <a:solidFill>
                  <a:schemeClr val="bg1"/>
                </a:solidFill>
                <a:latin typeface="微软雅黑" pitchFamily="34" charset="-122"/>
                <a:ea typeface="微软雅黑" pitchFamily="34" charset="-122"/>
              </a:rPr>
              <a:t>2</a:t>
            </a:r>
            <a:r>
              <a:rPr lang="zh-CN" altLang="en-US" sz="4400" b="1" dirty="0" smtClean="0">
                <a:solidFill>
                  <a:schemeClr val="bg1"/>
                </a:solidFill>
                <a:latin typeface="微软雅黑" pitchFamily="34" charset="-122"/>
                <a:ea typeface="微软雅黑" pitchFamily="34" charset="-122"/>
              </a:rPr>
              <a:t>位</a:t>
            </a:r>
            <a:endParaRPr lang="en-US" altLang="zh-CN" sz="4400" b="1" dirty="0" smtClean="0">
              <a:solidFill>
                <a:schemeClr val="bg1"/>
              </a:solidFill>
              <a:latin typeface="微软雅黑" pitchFamily="34" charset="-122"/>
              <a:ea typeface="微软雅黑" pitchFamily="34" charset="-122"/>
            </a:endParaRPr>
          </a:p>
          <a:p>
            <a:endParaRPr lang="en-US" sz="4400" b="1" dirty="0">
              <a:latin typeface="微软雅黑" pitchFamily="34" charset="-122"/>
              <a:ea typeface="微软雅黑" pitchFamily="34" charset="-122"/>
            </a:endParaRPr>
          </a:p>
        </p:txBody>
      </p:sp>
    </p:spTree>
    <p:extLst>
      <p:ext uri="{BB962C8B-B14F-4D97-AF65-F5344CB8AC3E}">
        <p14:creationId xmlns:p14="http://schemas.microsoft.com/office/powerpoint/2010/main" val="198421833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2492896"/>
            <a:ext cx="5635724" cy="4226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43608" y="1196752"/>
            <a:ext cx="7128792" cy="3416320"/>
          </a:xfrm>
          <a:prstGeom prst="rect">
            <a:avLst/>
          </a:prstGeom>
          <a:noFill/>
        </p:spPr>
        <p:txBody>
          <a:bodyPr wrap="square" rtlCol="0">
            <a:spAutoFit/>
          </a:bodyPr>
          <a:lstStyle/>
          <a:p>
            <a:r>
              <a:rPr lang="zh-CN" altLang="en-US" sz="3600" dirty="0" smtClean="0">
                <a:latin typeface="微软雅黑" pitchFamily="34" charset="-122"/>
                <a:ea typeface="微软雅黑" pitchFamily="34" charset="-122"/>
              </a:rPr>
              <a:t>无论是对学生、老师、家长、董事，乃至于社会大众，对校长而言就像是一场博弈大战。只是，</a:t>
            </a:r>
            <a:endParaRPr lang="en-US" altLang="zh-CN" sz="3600" dirty="0" smtClean="0">
              <a:latin typeface="微软雅黑" pitchFamily="34" charset="-122"/>
              <a:ea typeface="微软雅黑" pitchFamily="34" charset="-122"/>
            </a:endParaRPr>
          </a:p>
          <a:p>
            <a:r>
              <a:rPr lang="zh-CN" altLang="en-US" sz="3600" dirty="0" smtClean="0">
                <a:latin typeface="微软雅黑" pitchFamily="34" charset="-122"/>
                <a:ea typeface="微软雅黑" pitchFamily="34" charset="-122"/>
              </a:rPr>
              <a:t>我们不是要分出胜负，</a:t>
            </a:r>
            <a:endParaRPr lang="en-US" altLang="zh-CN" sz="3600" dirty="0" smtClean="0">
              <a:latin typeface="微软雅黑" pitchFamily="34" charset="-122"/>
              <a:ea typeface="微软雅黑" pitchFamily="34" charset="-122"/>
            </a:endParaRPr>
          </a:p>
          <a:p>
            <a:r>
              <a:rPr lang="zh-CN" altLang="en-US" sz="3600" dirty="0" smtClean="0">
                <a:latin typeface="微软雅黑" pitchFamily="34" charset="-122"/>
                <a:ea typeface="微软雅黑" pitchFamily="34" charset="-122"/>
              </a:rPr>
              <a:t>而是要达成一个双赢</a:t>
            </a:r>
            <a:endParaRPr lang="en-US" altLang="zh-CN" sz="3600" dirty="0" smtClean="0">
              <a:latin typeface="微软雅黑" pitchFamily="34" charset="-122"/>
              <a:ea typeface="微软雅黑" pitchFamily="34" charset="-122"/>
            </a:endParaRPr>
          </a:p>
          <a:p>
            <a:r>
              <a:rPr lang="zh-CN" altLang="en-US" sz="3600" dirty="0" smtClean="0">
                <a:latin typeface="微软雅黑" pitchFamily="34" charset="-122"/>
                <a:ea typeface="微软雅黑" pitchFamily="34" charset="-122"/>
              </a:rPr>
              <a:t>的局面。</a:t>
            </a:r>
            <a:endParaRPr lang="en-MY" sz="3600" dirty="0">
              <a:latin typeface="微软雅黑" pitchFamily="34" charset="-122"/>
              <a:ea typeface="微软雅黑" pitchFamily="34" charset="-122"/>
            </a:endParaRPr>
          </a:p>
        </p:txBody>
      </p:sp>
    </p:spTree>
    <p:extLst>
      <p:ext uri="{BB962C8B-B14F-4D97-AF65-F5344CB8AC3E}">
        <p14:creationId xmlns:p14="http://schemas.microsoft.com/office/powerpoint/2010/main" val="30689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4493391"/>
            <a:ext cx="3798937" cy="2230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43608" y="980728"/>
            <a:ext cx="7056784" cy="4585871"/>
          </a:xfrm>
          <a:prstGeom prst="rect">
            <a:avLst/>
          </a:prstGeom>
        </p:spPr>
        <p:txBody>
          <a:bodyPr wrap="square">
            <a:spAutoFit/>
          </a:bodyPr>
          <a:lstStyle/>
          <a:p>
            <a:r>
              <a:rPr lang="zh-CN" altLang="en-US" sz="4000" b="1" dirty="0" smtClean="0">
                <a:solidFill>
                  <a:srgbClr val="C00000"/>
                </a:solidFill>
                <a:latin typeface="微软雅黑" pitchFamily="34" charset="-122"/>
                <a:ea typeface="微软雅黑" pitchFamily="34" charset="-122"/>
              </a:rPr>
              <a:t>一</a:t>
            </a:r>
            <a:r>
              <a:rPr lang="zh-CN" altLang="en-US" sz="4000" b="1" dirty="0">
                <a:solidFill>
                  <a:srgbClr val="C00000"/>
                </a:solidFill>
                <a:latin typeface="微软雅黑" pitchFamily="34" charset="-122"/>
                <a:ea typeface="微软雅黑" pitchFamily="34" charset="-122"/>
              </a:rPr>
              <a:t>个好校长，就是一所好学</a:t>
            </a:r>
            <a:r>
              <a:rPr lang="zh-CN" altLang="en-US" sz="4000" b="1" dirty="0" smtClean="0">
                <a:solidFill>
                  <a:srgbClr val="C00000"/>
                </a:solidFill>
                <a:latin typeface="微软雅黑" pitchFamily="34" charset="-122"/>
                <a:ea typeface="微软雅黑" pitchFamily="34" charset="-122"/>
              </a:rPr>
              <a:t>校</a:t>
            </a:r>
            <a:endParaRPr lang="en-US" altLang="zh-CN" sz="4000" b="1" dirty="0">
              <a:solidFill>
                <a:srgbClr val="C00000"/>
              </a:solidFill>
              <a:latin typeface="微软雅黑" pitchFamily="34" charset="-122"/>
              <a:ea typeface="微软雅黑" pitchFamily="34" charset="-122"/>
            </a:endParaRPr>
          </a:p>
          <a:p>
            <a:r>
              <a:rPr lang="zh-CN" altLang="en-US" sz="2800" dirty="0" smtClean="0">
                <a:latin typeface="微软雅黑" pitchFamily="34" charset="-122"/>
                <a:ea typeface="微软雅黑" pitchFamily="34" charset="-122"/>
              </a:rPr>
              <a:t>校</a:t>
            </a:r>
            <a:r>
              <a:rPr lang="zh-CN" altLang="en-US" sz="2800" dirty="0">
                <a:latin typeface="微软雅黑" pitchFamily="34" charset="-122"/>
                <a:ea typeface="微软雅黑" pitchFamily="34" charset="-122"/>
              </a:rPr>
              <a:t>长是一校之魂，校长自身的素质和水平的高低很大程度上决定了学校管理水平的高低，决定了学校发展速度与潜力。作为一名校长</a:t>
            </a:r>
            <a:r>
              <a:rPr lang="zh-CN" altLang="en-US" sz="2800" dirty="0" smtClean="0">
                <a:latin typeface="微软雅黑" pitchFamily="34" charset="-122"/>
                <a:ea typeface="微软雅黑" pitchFamily="34" charset="-122"/>
              </a:rPr>
              <a:t>，就得肩</a:t>
            </a:r>
            <a:r>
              <a:rPr lang="zh-CN" altLang="en-US" sz="2800" dirty="0">
                <a:latin typeface="微软雅黑" pitchFamily="34" charset="-122"/>
                <a:ea typeface="微软雅黑" pitchFamily="34" charset="-122"/>
              </a:rPr>
              <a:t>负起历史赋予的重任，把我们的孩子培养成适应社会发展的人才，给我们教育工作</a:t>
            </a:r>
            <a:r>
              <a:rPr lang="zh-CN" altLang="en-US" sz="2800" dirty="0" smtClean="0">
                <a:latin typeface="微软雅黑" pitchFamily="34" charset="-122"/>
                <a:ea typeface="微软雅黑" pitchFamily="34" charset="-122"/>
              </a:rPr>
              <a:t>的</a:t>
            </a:r>
            <a:r>
              <a:rPr lang="zh-CN" altLang="en-US" sz="2800" dirty="0">
                <a:latin typeface="微软雅黑" pitchFamily="34" charset="-122"/>
                <a:ea typeface="微软雅黑" pitchFamily="34" charset="-122"/>
              </a:rPr>
              <a:t>执行</a:t>
            </a:r>
            <a:r>
              <a:rPr lang="zh-CN" altLang="en-US" sz="2800" dirty="0" smtClean="0">
                <a:latin typeface="微软雅黑" pitchFamily="34" charset="-122"/>
                <a:ea typeface="微软雅黑" pitchFamily="34" charset="-122"/>
              </a:rPr>
              <a:t>者</a:t>
            </a:r>
            <a:r>
              <a:rPr lang="zh-CN" altLang="en-US" sz="2800" dirty="0">
                <a:latin typeface="微软雅黑" pitchFamily="34" charset="-122"/>
                <a:ea typeface="微软雅黑" pitchFamily="34" charset="-122"/>
              </a:rPr>
              <a:t>提</a:t>
            </a:r>
            <a:r>
              <a:rPr lang="zh-CN" altLang="en-US" sz="2800" dirty="0" smtClean="0">
                <a:latin typeface="微软雅黑" pitchFamily="34" charset="-122"/>
                <a:ea typeface="微软雅黑" pitchFamily="34" charset="-122"/>
              </a:rPr>
              <a:t>出新</a:t>
            </a:r>
            <a:r>
              <a:rPr lang="zh-CN" altLang="en-US" sz="2800" dirty="0">
                <a:latin typeface="微软雅黑" pitchFamily="34" charset="-122"/>
                <a:ea typeface="微软雅黑" pitchFamily="34" charset="-122"/>
              </a:rPr>
              <a:t>的课题。这就要求我们不仅要具备良好</a:t>
            </a:r>
            <a:r>
              <a:rPr lang="zh-CN" altLang="en-US" sz="2800" dirty="0" smtClean="0">
                <a:latin typeface="微软雅黑" pitchFamily="34" charset="-122"/>
                <a:ea typeface="微软雅黑" pitchFamily="34" charset="-122"/>
              </a:rPr>
              <a:t>的</a:t>
            </a:r>
            <a:r>
              <a:rPr lang="zh-CN" altLang="en-US" sz="2800" dirty="0">
                <a:latin typeface="微软雅黑" pitchFamily="34" charset="-122"/>
                <a:ea typeface="微软雅黑" pitchFamily="34" charset="-122"/>
              </a:rPr>
              <a:t>个人</a:t>
            </a:r>
            <a:r>
              <a:rPr lang="zh-CN" altLang="en-US" sz="2800" dirty="0" smtClean="0">
                <a:latin typeface="微软雅黑" pitchFamily="34" charset="-122"/>
                <a:ea typeface="微软雅黑" pitchFamily="34" charset="-122"/>
              </a:rPr>
              <a:t>素</a:t>
            </a:r>
            <a:r>
              <a:rPr lang="zh-CN" altLang="en-US" sz="2800" dirty="0">
                <a:latin typeface="微软雅黑" pitchFamily="34" charset="-122"/>
                <a:ea typeface="微软雅黑" pitchFamily="34" charset="-122"/>
              </a:rPr>
              <a:t>质、职业道德、专业的文化知识外，还要与时俱进，敢于开拓进取，勇于创新</a:t>
            </a:r>
            <a:r>
              <a:rPr lang="zh-CN" altLang="en-US" sz="2800" dirty="0" smtClean="0">
                <a:latin typeface="微软雅黑" pitchFamily="34" charset="-122"/>
                <a:ea typeface="微软雅黑" pitchFamily="34" charset="-122"/>
              </a:rPr>
              <a:t>。</a:t>
            </a:r>
            <a:endParaRPr lang="en-MY" sz="2800" dirty="0">
              <a:latin typeface="微软雅黑" pitchFamily="34" charset="-122"/>
              <a:ea typeface="微软雅黑" pitchFamily="34" charset="-122"/>
            </a:endParaRPr>
          </a:p>
        </p:txBody>
      </p:sp>
    </p:spTree>
    <p:extLst>
      <p:ext uri="{BB962C8B-B14F-4D97-AF65-F5344CB8AC3E}">
        <p14:creationId xmlns:p14="http://schemas.microsoft.com/office/powerpoint/2010/main" val="426263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5656" y="1124744"/>
            <a:ext cx="6264696" cy="1446550"/>
          </a:xfrm>
          <a:prstGeom prst="rect">
            <a:avLst/>
          </a:prstGeom>
          <a:noFill/>
        </p:spPr>
        <p:txBody>
          <a:bodyPr wrap="square" rtlCol="0">
            <a:spAutoFit/>
          </a:bodyPr>
          <a:lstStyle/>
          <a:p>
            <a:r>
              <a:rPr lang="zh-CN" altLang="en-US" sz="4400" dirty="0" smtClean="0">
                <a:latin typeface="微软雅黑" pitchFamily="34" charset="-122"/>
                <a:ea typeface="微软雅黑" pitchFamily="34" charset="-122"/>
              </a:rPr>
              <a:t>所以，要成为博弈的高手，校长就必须是</a:t>
            </a:r>
            <a:r>
              <a:rPr lang="en-US" altLang="zh-CN" sz="4400" dirty="0" smtClean="0">
                <a:latin typeface="微软雅黑" pitchFamily="34" charset="-122"/>
                <a:ea typeface="微软雅黑" pitchFamily="34" charset="-122"/>
              </a:rPr>
              <a:t>……</a:t>
            </a:r>
            <a:endParaRPr lang="en-MY" sz="4400" dirty="0">
              <a:latin typeface="微软雅黑" pitchFamily="34" charset="-122"/>
              <a:ea typeface="微软雅黑" pitchFamily="34" charset="-122"/>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2780928"/>
            <a:ext cx="4608512"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249541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6664" y="3140968"/>
            <a:ext cx="3081164" cy="3459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187624" y="1720840"/>
            <a:ext cx="6624736" cy="4093428"/>
          </a:xfrm>
          <a:prstGeom prst="rect">
            <a:avLst/>
          </a:prstGeom>
        </p:spPr>
        <p:txBody>
          <a:bodyPr wrap="square">
            <a:spAutoFit/>
          </a:bodyPr>
          <a:lstStyle/>
          <a:p>
            <a:r>
              <a:rPr lang="zh-CN" altLang="en-US" sz="4000" b="1" dirty="0">
                <a:solidFill>
                  <a:srgbClr val="C00000"/>
                </a:solidFill>
                <a:latin typeface="微软雅黑" pitchFamily="34" charset="-122"/>
                <a:ea typeface="微软雅黑" pitchFamily="34" charset="-122"/>
              </a:rPr>
              <a:t>思想上</a:t>
            </a:r>
            <a:r>
              <a:rPr lang="zh-CN" altLang="en-US" sz="3600" dirty="0">
                <a:latin typeface="微软雅黑" pitchFamily="34" charset="-122"/>
                <a:ea typeface="微软雅黑" pitchFamily="34" charset="-122"/>
              </a:rPr>
              <a:t>，有艰苦有奋斗的作风，有实事求是、追求真理的科学精神，有民主意识，有与时</a:t>
            </a:r>
            <a:r>
              <a:rPr lang="zh-CN" altLang="en-US" sz="3600" dirty="0" smtClean="0">
                <a:latin typeface="微软雅黑" pitchFamily="34" charset="-122"/>
                <a:ea typeface="微软雅黑" pitchFamily="34" charset="-122"/>
              </a:rPr>
              <a:t>俱</a:t>
            </a:r>
            <a:endParaRPr lang="en-US" altLang="zh-CN" sz="3600" dirty="0" smtClean="0">
              <a:latin typeface="微软雅黑" pitchFamily="34" charset="-122"/>
              <a:ea typeface="微软雅黑" pitchFamily="34" charset="-122"/>
            </a:endParaRPr>
          </a:p>
          <a:p>
            <a:r>
              <a:rPr lang="zh-CN" altLang="en-US" sz="3600" dirty="0" smtClean="0">
                <a:latin typeface="微软雅黑" pitchFamily="34" charset="-122"/>
                <a:ea typeface="微软雅黑" pitchFamily="34" charset="-122"/>
              </a:rPr>
              <a:t>进</a:t>
            </a:r>
            <a:r>
              <a:rPr lang="zh-CN" altLang="en-US" sz="3600" dirty="0">
                <a:latin typeface="微软雅黑" pitchFamily="34" charset="-122"/>
                <a:ea typeface="微软雅黑" pitchFamily="34" charset="-122"/>
              </a:rPr>
              <a:t>的观</a:t>
            </a:r>
            <a:r>
              <a:rPr lang="zh-CN" altLang="en-US" sz="3600" dirty="0" smtClean="0">
                <a:latin typeface="微软雅黑" pitchFamily="34" charset="-122"/>
                <a:ea typeface="微软雅黑" pitchFamily="34" charset="-122"/>
              </a:rPr>
              <a:t>念。</a:t>
            </a:r>
            <a:endParaRPr lang="en-US" altLang="zh-CN" sz="3600" dirty="0" smtClean="0">
              <a:latin typeface="微软雅黑" pitchFamily="34" charset="-122"/>
              <a:ea typeface="微软雅黑" pitchFamily="34" charset="-122"/>
            </a:endParaRPr>
          </a:p>
          <a:p>
            <a:r>
              <a:rPr lang="zh-CN" altLang="en-US" sz="4000" b="1" dirty="0" smtClean="0">
                <a:solidFill>
                  <a:srgbClr val="C00000"/>
                </a:solidFill>
                <a:latin typeface="微软雅黑" pitchFamily="34" charset="-122"/>
                <a:ea typeface="微软雅黑" pitchFamily="34" charset="-122"/>
              </a:rPr>
              <a:t>道</a:t>
            </a:r>
            <a:r>
              <a:rPr lang="zh-CN" altLang="en-US" sz="4000" b="1" dirty="0">
                <a:solidFill>
                  <a:srgbClr val="C00000"/>
                </a:solidFill>
                <a:latin typeface="微软雅黑" pitchFamily="34" charset="-122"/>
                <a:ea typeface="微软雅黑" pitchFamily="34" charset="-122"/>
              </a:rPr>
              <a:t>德上</a:t>
            </a:r>
            <a:r>
              <a:rPr lang="zh-CN" altLang="en-US" sz="3600" dirty="0">
                <a:latin typeface="微软雅黑" pitchFamily="34" charset="-122"/>
                <a:ea typeface="微软雅黑" pitchFamily="34" charset="-122"/>
              </a:rPr>
              <a:t>，要大公无私，忠</a:t>
            </a:r>
            <a:r>
              <a:rPr lang="zh-CN" altLang="en-US" sz="3600" dirty="0" smtClean="0">
                <a:latin typeface="微软雅黑" pitchFamily="34" charset="-122"/>
                <a:ea typeface="微软雅黑" pitchFamily="34" charset="-122"/>
              </a:rPr>
              <a:t>于</a:t>
            </a:r>
            <a:endParaRPr lang="en-US" altLang="zh-CN" sz="3600" dirty="0" smtClean="0">
              <a:latin typeface="微软雅黑" pitchFamily="34" charset="-122"/>
              <a:ea typeface="微软雅黑" pitchFamily="34" charset="-122"/>
            </a:endParaRPr>
          </a:p>
          <a:p>
            <a:r>
              <a:rPr lang="zh-CN" altLang="en-US" sz="3600" dirty="0" smtClean="0">
                <a:latin typeface="微软雅黑" pitchFamily="34" charset="-122"/>
                <a:ea typeface="微软雅黑" pitchFamily="34" charset="-122"/>
              </a:rPr>
              <a:t>职</a:t>
            </a:r>
            <a:r>
              <a:rPr lang="zh-CN" altLang="en-US" sz="3600" dirty="0">
                <a:latin typeface="微软雅黑" pitchFamily="34" charset="-122"/>
                <a:ea typeface="微软雅黑" pitchFamily="34" charset="-122"/>
              </a:rPr>
              <a:t>守，守纪律，顾全大局</a:t>
            </a:r>
            <a:r>
              <a:rPr lang="zh-CN" altLang="en-US" sz="3600" dirty="0" smtClean="0">
                <a:latin typeface="微软雅黑" pitchFamily="34" charset="-122"/>
                <a:ea typeface="微软雅黑" pitchFamily="34" charset="-122"/>
              </a:rPr>
              <a:t>，</a:t>
            </a:r>
            <a:endParaRPr lang="en-US" altLang="zh-CN" sz="3600" dirty="0" smtClean="0">
              <a:latin typeface="微软雅黑" pitchFamily="34" charset="-122"/>
              <a:ea typeface="微软雅黑" pitchFamily="34" charset="-122"/>
            </a:endParaRPr>
          </a:p>
          <a:p>
            <a:r>
              <a:rPr lang="zh-CN" altLang="en-US" sz="3600" dirty="0" smtClean="0">
                <a:latin typeface="微软雅黑" pitchFamily="34" charset="-122"/>
                <a:ea typeface="微软雅黑" pitchFamily="34" charset="-122"/>
              </a:rPr>
              <a:t>平</a:t>
            </a:r>
            <a:r>
              <a:rPr lang="zh-CN" altLang="en-US" sz="3600" dirty="0">
                <a:latin typeface="微软雅黑" pitchFamily="34" charset="-122"/>
                <a:ea typeface="微软雅黑" pitchFamily="34" charset="-122"/>
              </a:rPr>
              <a:t>等待人，严以律</a:t>
            </a:r>
            <a:r>
              <a:rPr lang="zh-CN" altLang="en-US" sz="3600" dirty="0" smtClean="0">
                <a:latin typeface="微软雅黑" pitchFamily="34" charset="-122"/>
                <a:ea typeface="微软雅黑" pitchFamily="34" charset="-122"/>
              </a:rPr>
              <a:t>己。</a:t>
            </a:r>
            <a:endParaRPr lang="en-US" altLang="zh-CN" sz="3600" dirty="0" smtClean="0">
              <a:latin typeface="微软雅黑" pitchFamily="34" charset="-122"/>
              <a:ea typeface="微软雅黑" pitchFamily="34" charset="-122"/>
            </a:endParaRPr>
          </a:p>
        </p:txBody>
      </p:sp>
      <p:sp>
        <p:nvSpPr>
          <p:cNvPr id="3" name="Rectangle 2"/>
          <p:cNvSpPr/>
          <p:nvPr/>
        </p:nvSpPr>
        <p:spPr>
          <a:xfrm>
            <a:off x="1187624" y="692696"/>
            <a:ext cx="369524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校长是超人</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404067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4106108"/>
            <a:ext cx="3144302" cy="3144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43608" y="1988840"/>
            <a:ext cx="7272808" cy="3293209"/>
          </a:xfrm>
          <a:prstGeom prst="rect">
            <a:avLst/>
          </a:prstGeom>
        </p:spPr>
        <p:txBody>
          <a:bodyPr wrap="square">
            <a:spAutoFit/>
          </a:bodyPr>
          <a:lstStyle/>
          <a:p>
            <a:r>
              <a:rPr lang="zh-CN" altLang="en-US" sz="4000" b="1" dirty="0" smtClean="0">
                <a:solidFill>
                  <a:srgbClr val="C00000"/>
                </a:solidFill>
                <a:latin typeface="微软雅黑" pitchFamily="34" charset="-122"/>
                <a:ea typeface="微软雅黑" pitchFamily="34" charset="-122"/>
              </a:rPr>
              <a:t>知</a:t>
            </a:r>
            <a:r>
              <a:rPr lang="zh-CN" altLang="en-US" sz="4000" b="1" dirty="0">
                <a:solidFill>
                  <a:srgbClr val="C00000"/>
                </a:solidFill>
                <a:latin typeface="微软雅黑" pitchFamily="34" charset="-122"/>
                <a:ea typeface="微软雅黑" pitchFamily="34" charset="-122"/>
              </a:rPr>
              <a:t>识上</a:t>
            </a:r>
            <a:r>
              <a:rPr lang="zh-CN" altLang="en-US" sz="3200" dirty="0">
                <a:latin typeface="微软雅黑" pitchFamily="34" charset="-122"/>
                <a:ea typeface="微软雅黑" pitchFamily="34" charset="-122"/>
              </a:rPr>
              <a:t>，要具有教育学、心理学、管理学以及现代科学知</a:t>
            </a:r>
            <a:r>
              <a:rPr lang="zh-CN" altLang="en-US" sz="3200" dirty="0" smtClean="0">
                <a:latin typeface="微软雅黑" pitchFamily="34" charset="-122"/>
                <a:ea typeface="微软雅黑" pitchFamily="34" charset="-122"/>
              </a:rPr>
              <a:t>识。</a:t>
            </a:r>
            <a:endParaRPr lang="en-US" altLang="zh-CN" sz="3200" dirty="0" smtClean="0">
              <a:latin typeface="微软雅黑" pitchFamily="34" charset="-122"/>
              <a:ea typeface="微软雅黑" pitchFamily="34" charset="-122"/>
            </a:endParaRPr>
          </a:p>
          <a:p>
            <a:r>
              <a:rPr lang="zh-CN" altLang="en-US" sz="4000" b="1" dirty="0" smtClean="0">
                <a:solidFill>
                  <a:srgbClr val="C00000"/>
                </a:solidFill>
                <a:latin typeface="微软雅黑" pitchFamily="34" charset="-122"/>
                <a:ea typeface="微软雅黑" pitchFamily="34" charset="-122"/>
              </a:rPr>
              <a:t>能</a:t>
            </a:r>
            <a:r>
              <a:rPr lang="zh-CN" altLang="en-US" sz="4000" b="1" dirty="0">
                <a:solidFill>
                  <a:srgbClr val="C00000"/>
                </a:solidFill>
                <a:latin typeface="微软雅黑" pitchFamily="34" charset="-122"/>
                <a:ea typeface="微软雅黑" pitchFamily="34" charset="-122"/>
              </a:rPr>
              <a:t>力上</a:t>
            </a:r>
            <a:r>
              <a:rPr lang="zh-CN" altLang="en-US" sz="3200" dirty="0">
                <a:latin typeface="微软雅黑" pitchFamily="34" charset="-122"/>
                <a:ea typeface="微软雅黑" pitchFamily="34" charset="-122"/>
              </a:rPr>
              <a:t>，要有认识和处理问题的能力</a:t>
            </a:r>
            <a:r>
              <a:rPr lang="zh-CN" altLang="en-US" sz="3200" dirty="0" smtClean="0">
                <a:latin typeface="微软雅黑" pitchFamily="34" charset="-122"/>
                <a:ea typeface="微软雅黑" pitchFamily="34" charset="-122"/>
              </a:rPr>
              <a:t>， </a:t>
            </a:r>
            <a:endParaRPr lang="en-US" altLang="zh-CN" sz="3200" dirty="0" smtClean="0">
              <a:latin typeface="微软雅黑" pitchFamily="34" charset="-122"/>
              <a:ea typeface="微软雅黑" pitchFamily="34" charset="-122"/>
            </a:endParaRPr>
          </a:p>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有</a:t>
            </a:r>
            <a:r>
              <a:rPr lang="zh-CN" altLang="en-US" sz="3200" dirty="0">
                <a:latin typeface="微软雅黑" pitchFamily="34" charset="-122"/>
                <a:ea typeface="微软雅黑" pitchFamily="34" charset="-122"/>
              </a:rPr>
              <a:t>多谋善断、应变和创新</a:t>
            </a:r>
            <a:r>
              <a:rPr lang="zh-CN" altLang="en-US" sz="3200" dirty="0" smtClean="0">
                <a:latin typeface="微软雅黑" pitchFamily="34" charset="-122"/>
                <a:ea typeface="微软雅黑" pitchFamily="34" charset="-122"/>
              </a:rPr>
              <a:t>、</a:t>
            </a:r>
            <a:endParaRPr lang="en-US" altLang="zh-CN" sz="3200" dirty="0" smtClean="0">
              <a:latin typeface="微软雅黑" pitchFamily="34" charset="-122"/>
              <a:ea typeface="微软雅黑" pitchFamily="34" charset="-122"/>
            </a:endParaRPr>
          </a:p>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和</a:t>
            </a:r>
            <a:r>
              <a:rPr lang="zh-CN" altLang="en-US" sz="3200" dirty="0">
                <a:latin typeface="微软雅黑" pitchFamily="34" charset="-122"/>
                <a:ea typeface="微软雅黑" pitchFamily="34" charset="-122"/>
              </a:rPr>
              <a:t>谐的人际关系、公关、</a:t>
            </a:r>
            <a:r>
              <a:rPr lang="zh-CN" altLang="en-US" sz="3200" dirty="0" smtClean="0">
                <a:latin typeface="微软雅黑" pitchFamily="34" charset="-122"/>
                <a:ea typeface="微软雅黑" pitchFamily="34" charset="-122"/>
              </a:rPr>
              <a:t>组</a:t>
            </a:r>
            <a:endParaRPr lang="en-US" altLang="zh-CN" sz="3200" dirty="0" smtClean="0">
              <a:latin typeface="微软雅黑" pitchFamily="34" charset="-122"/>
              <a:ea typeface="微软雅黑" pitchFamily="34" charset="-122"/>
            </a:endParaRPr>
          </a:p>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织</a:t>
            </a:r>
            <a:r>
              <a:rPr lang="zh-CN" altLang="en-US" sz="3200" dirty="0">
                <a:latin typeface="微软雅黑" pitchFamily="34" charset="-122"/>
                <a:ea typeface="微软雅黑" pitchFamily="34" charset="-122"/>
              </a:rPr>
              <a:t>协调等能</a:t>
            </a:r>
            <a:r>
              <a:rPr lang="zh-CN" altLang="en-US" sz="3200" dirty="0" smtClean="0">
                <a:latin typeface="微软雅黑" pitchFamily="34" charset="-122"/>
                <a:ea typeface="微软雅黑" pitchFamily="34" charset="-122"/>
              </a:rPr>
              <a:t>力。</a:t>
            </a:r>
          </a:p>
        </p:txBody>
      </p:sp>
      <p:sp>
        <p:nvSpPr>
          <p:cNvPr id="3" name="Rectangle 2"/>
          <p:cNvSpPr/>
          <p:nvPr/>
        </p:nvSpPr>
        <p:spPr>
          <a:xfrm>
            <a:off x="1187624" y="692696"/>
            <a:ext cx="369524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校长是超人</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90922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 calcmode="lin" valueType="num">
                                      <p:cBhvr additive="base">
                                        <p:cTn id="16"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 calcmode="lin" valueType="num">
                                      <p:cBhvr additive="base">
                                        <p:cTn id="20"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 calcmode="lin" valueType="num">
                                      <p:cBhvr additive="base">
                                        <p:cTn id="24"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4106108"/>
            <a:ext cx="3144302" cy="3144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71600" y="1916832"/>
            <a:ext cx="7488832" cy="1323439"/>
          </a:xfrm>
          <a:prstGeom prst="rect">
            <a:avLst/>
          </a:prstGeom>
        </p:spPr>
        <p:txBody>
          <a:bodyPr wrap="square">
            <a:spAutoFit/>
          </a:bodyPr>
          <a:lstStyle/>
          <a:p>
            <a:r>
              <a:rPr lang="zh-CN" altLang="en-US" sz="4000" b="1" dirty="0" smtClean="0">
                <a:solidFill>
                  <a:srgbClr val="C00000"/>
                </a:solidFill>
                <a:latin typeface="微软雅黑" pitchFamily="34" charset="-122"/>
                <a:ea typeface="微软雅黑" pitchFamily="34" charset="-122"/>
              </a:rPr>
              <a:t>身体上</a:t>
            </a:r>
            <a:r>
              <a:rPr lang="zh-CN" altLang="en-US" sz="3200" dirty="0" smtClean="0">
                <a:latin typeface="微软雅黑" pitchFamily="34" charset="-122"/>
                <a:ea typeface="微软雅黑" pitchFamily="34" charset="-122"/>
              </a:rPr>
              <a:t>，要有健康的身体和旺盛的精力。</a:t>
            </a:r>
            <a:endParaRPr lang="en-US" altLang="zh-CN" sz="3200" dirty="0" smtClean="0">
              <a:latin typeface="微软雅黑" pitchFamily="34" charset="-122"/>
              <a:ea typeface="微软雅黑" pitchFamily="34" charset="-122"/>
            </a:endParaRPr>
          </a:p>
          <a:p>
            <a:r>
              <a:rPr lang="zh-CN" altLang="en-US" sz="4000" b="1" dirty="0" smtClean="0">
                <a:solidFill>
                  <a:srgbClr val="C00000"/>
                </a:solidFill>
                <a:latin typeface="微软雅黑" pitchFamily="34" charset="-122"/>
                <a:ea typeface="微软雅黑" pitchFamily="34" charset="-122"/>
              </a:rPr>
              <a:t>心理上</a:t>
            </a:r>
            <a:r>
              <a:rPr lang="zh-CN" altLang="en-US" sz="3200" dirty="0" smtClean="0">
                <a:latin typeface="微软雅黑" pitchFamily="34" charset="-122"/>
                <a:ea typeface="微软雅黑" pitchFamily="34" charset="-122"/>
              </a:rPr>
              <a:t>，要有健康的心理品质。</a:t>
            </a:r>
            <a:endParaRPr lang="en-US" altLang="zh-CN" sz="3200" dirty="0" smtClean="0">
              <a:latin typeface="微软雅黑" pitchFamily="34" charset="-122"/>
              <a:ea typeface="微软雅黑" pitchFamily="34" charset="-122"/>
            </a:endParaRPr>
          </a:p>
        </p:txBody>
      </p:sp>
      <p:sp>
        <p:nvSpPr>
          <p:cNvPr id="3" name="Rectangle 2"/>
          <p:cNvSpPr/>
          <p:nvPr/>
        </p:nvSpPr>
        <p:spPr>
          <a:xfrm>
            <a:off x="1187624" y="692696"/>
            <a:ext cx="369524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校长是超人</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6664" y="3398957"/>
            <a:ext cx="3081164" cy="3459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3004" y="3789040"/>
            <a:ext cx="38100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591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218"/>
                                        </p:tgtEl>
                                        <p:attrNameLst>
                                          <p:attrName>style.visibility</p:attrName>
                                        </p:attrNameLst>
                                      </p:cBhvr>
                                      <p:to>
                                        <p:strVal val="visible"/>
                                      </p:to>
                                    </p:set>
                                    <p:anim calcmode="lin" valueType="num">
                                      <p:cBhvr additive="base">
                                        <p:cTn id="18" dur="500" fill="hold"/>
                                        <p:tgtEl>
                                          <p:spTgt spid="9218"/>
                                        </p:tgtEl>
                                        <p:attrNameLst>
                                          <p:attrName>ppt_x</p:attrName>
                                        </p:attrNameLst>
                                      </p:cBhvr>
                                      <p:tavLst>
                                        <p:tav tm="0">
                                          <p:val>
                                            <p:strVal val="#ppt_x"/>
                                          </p:val>
                                        </p:tav>
                                        <p:tav tm="100000">
                                          <p:val>
                                            <p:strVal val="#ppt_x"/>
                                          </p:val>
                                        </p:tav>
                                      </p:tavLst>
                                    </p:anim>
                                    <p:anim calcmode="lin" valueType="num">
                                      <p:cBhvr additive="base">
                                        <p:cTn id="19"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892" y="4797152"/>
            <a:ext cx="6909400" cy="1604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95243" y="1772816"/>
            <a:ext cx="6909400" cy="2554545"/>
          </a:xfrm>
          <a:prstGeom prst="rect">
            <a:avLst/>
          </a:prstGeom>
        </p:spPr>
        <p:txBody>
          <a:bodyPr wrap="square">
            <a:spAutoFit/>
          </a:bodyPr>
          <a:lstStyle/>
          <a:p>
            <a:r>
              <a:rPr lang="zh-CN" altLang="en-US" sz="3200" dirty="0" smtClean="0">
                <a:latin typeface="微软雅黑" pitchFamily="34" charset="-122"/>
                <a:ea typeface="微软雅黑" pitchFamily="34" charset="-122"/>
              </a:rPr>
              <a:t>教</a:t>
            </a:r>
            <a:r>
              <a:rPr lang="zh-CN" altLang="en-US" sz="3200" dirty="0">
                <a:latin typeface="微软雅黑" pitchFamily="34" charset="-122"/>
                <a:ea typeface="微软雅黑" pitchFamily="34" charset="-122"/>
              </a:rPr>
              <a:t>育是奠定国民创新素质和支撑国家创新体系的基</a:t>
            </a:r>
            <a:r>
              <a:rPr lang="zh-CN" altLang="en-US" sz="3200" dirty="0" smtClean="0">
                <a:latin typeface="微软雅黑" pitchFamily="34" charset="-122"/>
                <a:ea typeface="微软雅黑" pitchFamily="34" charset="-122"/>
              </a:rPr>
              <a:t>础</a:t>
            </a:r>
            <a:r>
              <a:rPr lang="zh-CN" altLang="en-US" sz="3200" dirty="0">
                <a:latin typeface="微软雅黑" pitchFamily="34" charset="-122"/>
                <a:ea typeface="微软雅黑" pitchFamily="34" charset="-122"/>
              </a:rPr>
              <a:t>，</a:t>
            </a:r>
            <a:r>
              <a:rPr lang="zh-CN" altLang="en-US" sz="3200" dirty="0" smtClean="0">
                <a:latin typeface="微软雅黑" pitchFamily="34" charset="-122"/>
                <a:ea typeface="微软雅黑" pitchFamily="34" charset="-122"/>
              </a:rPr>
              <a:t>也</a:t>
            </a:r>
            <a:r>
              <a:rPr lang="zh-CN" altLang="en-US" sz="3200" dirty="0">
                <a:latin typeface="微软雅黑" pitchFamily="34" charset="-122"/>
                <a:ea typeface="微软雅黑" pitchFamily="34" charset="-122"/>
              </a:rPr>
              <a:t>是培养创新精神和创新人才的摇篮</a:t>
            </a:r>
            <a:r>
              <a:rPr lang="zh-CN" altLang="en-US" sz="3200" dirty="0" smtClean="0">
                <a:latin typeface="微软雅黑" pitchFamily="34" charset="-122"/>
                <a:ea typeface="微软雅黑" pitchFamily="34" charset="-122"/>
              </a:rPr>
              <a:t>。</a:t>
            </a:r>
            <a:endParaRPr lang="en-US" altLang="zh-CN" sz="3200" dirty="0" smtClean="0">
              <a:latin typeface="微软雅黑" pitchFamily="34" charset="-122"/>
              <a:ea typeface="微软雅黑" pitchFamily="34" charset="-122"/>
            </a:endParaRPr>
          </a:p>
          <a:p>
            <a:r>
              <a:rPr lang="zh-CN" altLang="en-US" sz="3200" dirty="0" smtClean="0">
                <a:latin typeface="微软雅黑" pitchFamily="34" charset="-122"/>
                <a:ea typeface="微软雅黑" pitchFamily="34" charset="-122"/>
              </a:rPr>
              <a:t>因</a:t>
            </a:r>
            <a:r>
              <a:rPr lang="zh-CN" altLang="en-US" sz="3200" dirty="0">
                <a:latin typeface="微软雅黑" pitchFamily="34" charset="-122"/>
                <a:ea typeface="微软雅黑" pitchFamily="34" charset="-122"/>
              </a:rPr>
              <a:t>此，未来的教育必须是创</a:t>
            </a:r>
            <a:r>
              <a:rPr lang="zh-CN" altLang="en-US" sz="3200" dirty="0" smtClean="0">
                <a:latin typeface="微软雅黑" pitchFamily="34" charset="-122"/>
                <a:ea typeface="微软雅黑" pitchFamily="34" charset="-122"/>
              </a:rPr>
              <a:t>新型教</a:t>
            </a:r>
            <a:r>
              <a:rPr lang="zh-CN" altLang="en-US" sz="3200" dirty="0">
                <a:latin typeface="微软雅黑" pitchFamily="34" charset="-122"/>
                <a:ea typeface="微软雅黑" pitchFamily="34" charset="-122"/>
              </a:rPr>
              <a:t>育</a:t>
            </a:r>
            <a:r>
              <a:rPr lang="zh-CN" altLang="en-US" sz="3200" dirty="0" smtClean="0">
                <a:latin typeface="微软雅黑" pitchFamily="34" charset="-122"/>
                <a:ea typeface="微软雅黑" pitchFamily="34" charset="-122"/>
              </a:rPr>
              <a:t>。</a:t>
            </a:r>
            <a:endParaRPr lang="en-US" altLang="zh-CN" sz="3200" dirty="0" smtClean="0">
              <a:latin typeface="微软雅黑" pitchFamily="34" charset="-122"/>
              <a:ea typeface="微软雅黑" pitchFamily="34" charset="-122"/>
            </a:endParaRPr>
          </a:p>
          <a:p>
            <a:r>
              <a:rPr lang="zh-CN" altLang="en-US" sz="3200" dirty="0" smtClean="0">
                <a:latin typeface="微软雅黑" pitchFamily="34" charset="-122"/>
                <a:ea typeface="微软雅黑" pitchFamily="34" charset="-122"/>
              </a:rPr>
              <a:t>校</a:t>
            </a:r>
            <a:r>
              <a:rPr lang="zh-CN" altLang="en-US" sz="3200" dirty="0">
                <a:latin typeface="微软雅黑" pitchFamily="34" charset="-122"/>
                <a:ea typeface="微软雅黑" pitchFamily="34" charset="-122"/>
              </a:rPr>
              <a:t>长也必须是创新型校长</a:t>
            </a:r>
            <a:r>
              <a:rPr lang="zh-CN" altLang="en-US" sz="3200" dirty="0" smtClean="0">
                <a:latin typeface="微软雅黑" pitchFamily="34" charset="-122"/>
                <a:ea typeface="微软雅黑" pitchFamily="34" charset="-122"/>
              </a:rPr>
              <a:t>。</a:t>
            </a:r>
            <a:endParaRPr lang="en-MY" sz="3200" dirty="0">
              <a:latin typeface="微软雅黑" pitchFamily="34" charset="-122"/>
              <a:ea typeface="微软雅黑" pitchFamily="34" charset="-122"/>
            </a:endParaRPr>
          </a:p>
        </p:txBody>
      </p:sp>
      <p:sp>
        <p:nvSpPr>
          <p:cNvPr id="3" name="Rectangle 2"/>
          <p:cNvSpPr/>
          <p:nvPr/>
        </p:nvSpPr>
        <p:spPr>
          <a:xfrm>
            <a:off x="1094604" y="555365"/>
            <a:ext cx="650370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校长更要懂得创新！</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79851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600" y="908720"/>
            <a:ext cx="7200800" cy="4031873"/>
          </a:xfrm>
          <a:prstGeom prst="rect">
            <a:avLst/>
          </a:prstGeom>
        </p:spPr>
        <p:txBody>
          <a:bodyPr wrap="square">
            <a:spAutoFit/>
          </a:bodyPr>
          <a:lstStyle/>
          <a:p>
            <a:r>
              <a:rPr lang="zh-CN" altLang="en-US" sz="3200" dirty="0">
                <a:latin typeface="微软雅黑" pitchFamily="34" charset="-122"/>
                <a:ea typeface="微软雅黑" pitchFamily="34" charset="-122"/>
              </a:rPr>
              <a:t>校长必须具有创新意识，不要默守陈规，要敢于冲破传统的教学模式和管理模式。敢于标新立异，开拓创新，创造性地进行教育教学改革，认真学习和研究现代教育理论，启动思维的创造力，树立创新意识和观念，创造一套适</a:t>
            </a:r>
            <a:r>
              <a:rPr lang="zh-CN" altLang="en-US" sz="3200" dirty="0" smtClean="0">
                <a:latin typeface="微软雅黑" pitchFamily="34" charset="-122"/>
                <a:ea typeface="微软雅黑" pitchFamily="34" charset="-122"/>
              </a:rPr>
              <a:t>合学</a:t>
            </a:r>
            <a:r>
              <a:rPr lang="zh-CN" altLang="en-US" sz="3200" dirty="0">
                <a:latin typeface="微软雅黑" pitchFamily="34" charset="-122"/>
                <a:ea typeface="微软雅黑" pitchFamily="34" charset="-122"/>
              </a:rPr>
              <a:t>校发展、高效运转</a:t>
            </a:r>
            <a:r>
              <a:rPr lang="zh-CN" altLang="en-US" sz="3200" dirty="0" smtClean="0">
                <a:latin typeface="微软雅黑" pitchFamily="34" charset="-122"/>
                <a:ea typeface="微软雅黑" pitchFamily="34" charset="-122"/>
              </a:rPr>
              <a:t>的教育</a:t>
            </a:r>
            <a:endParaRPr lang="en-US" altLang="zh-CN" sz="3200" dirty="0" smtClean="0">
              <a:latin typeface="微软雅黑" pitchFamily="34" charset="-122"/>
              <a:ea typeface="微软雅黑" pitchFamily="34" charset="-122"/>
            </a:endParaRPr>
          </a:p>
          <a:p>
            <a:r>
              <a:rPr lang="zh-CN" altLang="en-US" sz="3200" dirty="0" smtClean="0">
                <a:latin typeface="微软雅黑" pitchFamily="34" charset="-122"/>
                <a:ea typeface="微软雅黑" pitchFamily="34" charset="-122"/>
              </a:rPr>
              <a:t>教</a:t>
            </a:r>
            <a:r>
              <a:rPr lang="zh-CN" altLang="en-US" sz="3200" dirty="0">
                <a:latin typeface="微软雅黑" pitchFamily="34" charset="-122"/>
                <a:ea typeface="微软雅黑" pitchFamily="34" charset="-122"/>
              </a:rPr>
              <a:t>学管理</a:t>
            </a:r>
            <a:r>
              <a:rPr lang="zh-CN" altLang="en-US" sz="3200" dirty="0" smtClean="0">
                <a:latin typeface="微软雅黑" pitchFamily="34" charset="-122"/>
                <a:ea typeface="微软雅黑" pitchFamily="34" charset="-122"/>
              </a:rPr>
              <a:t>模式</a:t>
            </a:r>
            <a:r>
              <a:rPr lang="zh-CN" altLang="en-US" sz="3200" dirty="0">
                <a:latin typeface="微软雅黑" pitchFamily="34" charset="-122"/>
                <a:ea typeface="微软雅黑" pitchFamily="34" charset="-122"/>
              </a:rPr>
              <a:t>。</a:t>
            </a:r>
            <a:endParaRPr lang="en-MY" sz="3200" dirty="0">
              <a:latin typeface="微软雅黑" pitchFamily="34" charset="-122"/>
              <a:ea typeface="微软雅黑" pitchFamily="34" charset="-122"/>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3329" y="4005064"/>
            <a:ext cx="4699603" cy="259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940215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43279" y="2493561"/>
            <a:ext cx="5713424" cy="34163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CN"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rPr>
              <a:t>1.</a:t>
            </a:r>
            <a:r>
              <a:rPr lang="zh-CN" alt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rPr>
              <a:t>以聆听了解真相</a:t>
            </a:r>
            <a:endParaRPr lang="en-US" altLang="zh-CN"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a:p>
            <a:pPr algn="ctr"/>
            <a:r>
              <a:rPr lang="en-US" altLang="zh-CN"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rPr>
              <a:t>2.</a:t>
            </a:r>
            <a:r>
              <a:rPr lang="zh-CN" alt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rPr>
              <a:t>以鼓励代替苛责</a:t>
            </a:r>
            <a:endParaRPr lang="en-US" altLang="zh-CN"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a:p>
            <a:pPr algn="ctr"/>
            <a:r>
              <a:rPr lang="en-US" altLang="zh-CN"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rPr>
              <a:t>3.</a:t>
            </a:r>
            <a:r>
              <a:rPr lang="zh-CN" alt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rPr>
              <a:t>以行动给予协助</a:t>
            </a:r>
            <a:endParaRPr lang="en-US" altLang="zh-CN"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a:p>
            <a:pPr algn="ctr"/>
            <a:r>
              <a:rPr lang="en-US" altLang="zh-CN"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rPr>
              <a:t>4.</a:t>
            </a:r>
            <a:r>
              <a:rPr lang="zh-CN" alt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rPr>
              <a:t>多给予体恤关怀</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2" name="TextBox 1"/>
          <p:cNvSpPr txBox="1"/>
          <p:nvPr/>
        </p:nvSpPr>
        <p:spPr>
          <a:xfrm>
            <a:off x="1115616" y="923901"/>
            <a:ext cx="6768751" cy="1569660"/>
          </a:xfrm>
          <a:prstGeom prst="rect">
            <a:avLst/>
          </a:prstGeom>
          <a:noFill/>
        </p:spPr>
        <p:txBody>
          <a:bodyPr wrap="square" rtlCol="0">
            <a:spAutoFit/>
          </a:bodyPr>
          <a:lstStyle/>
          <a:p>
            <a:r>
              <a:rPr lang="zh-CN" altLang="en-US" sz="4800" dirty="0" smtClean="0">
                <a:latin typeface="微软雅黑" pitchFamily="34" charset="-122"/>
                <a:ea typeface="微软雅黑" pitchFamily="34" charset="-122"/>
              </a:rPr>
              <a:t>成为博弈高手，</a:t>
            </a:r>
            <a:r>
              <a:rPr lang="zh-CN" altLang="en-US" sz="4800" dirty="0">
                <a:latin typeface="微软雅黑" pitchFamily="34" charset="-122"/>
                <a:ea typeface="微软雅黑" pitchFamily="34" charset="-122"/>
              </a:rPr>
              <a:t>达</a:t>
            </a:r>
            <a:r>
              <a:rPr lang="zh-CN" altLang="en-US" sz="4800" dirty="0" smtClean="0">
                <a:latin typeface="微软雅黑" pitchFamily="34" charset="-122"/>
                <a:ea typeface="微软雅黑" pitchFamily="34" charset="-122"/>
              </a:rPr>
              <a:t>到双赢，就必须</a:t>
            </a:r>
            <a:r>
              <a:rPr lang="en-US" altLang="zh-CN" sz="4800" dirty="0" smtClean="0">
                <a:latin typeface="微软雅黑" pitchFamily="34" charset="-122"/>
                <a:ea typeface="微软雅黑" pitchFamily="34" charset="-122"/>
              </a:rPr>
              <a:t>……</a:t>
            </a:r>
            <a:endParaRPr lang="en-MY" sz="4800" dirty="0">
              <a:latin typeface="微软雅黑" pitchFamily="34" charset="-122"/>
              <a:ea typeface="微软雅黑" pitchFamily="34" charset="-122"/>
            </a:endParaRPr>
          </a:p>
        </p:txBody>
      </p:sp>
    </p:spTree>
    <p:extLst>
      <p:ext uri="{BB962C8B-B14F-4D97-AF65-F5344CB8AC3E}">
        <p14:creationId xmlns:p14="http://schemas.microsoft.com/office/powerpoint/2010/main" val="426777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5411" y="29380"/>
            <a:ext cx="6840760" cy="684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347864" y="620688"/>
            <a:ext cx="3977564" cy="1754326"/>
          </a:xfrm>
          <a:prstGeom prst="rect">
            <a:avLst/>
          </a:prstGeom>
        </p:spPr>
        <p:txBody>
          <a:bodyPr wrap="none">
            <a:spAutoFit/>
          </a:bodyPr>
          <a:lstStyle/>
          <a:p>
            <a:r>
              <a:rPr lang="en-MY" sz="5400" b="1" dirty="0" smtClean="0">
                <a:solidFill>
                  <a:schemeClr val="bg1"/>
                </a:solidFill>
                <a:latin typeface="微软雅黑" pitchFamily="34" charset="-122"/>
                <a:ea typeface="微软雅黑" pitchFamily="34" charset="-122"/>
              </a:rPr>
              <a:t>Chapter </a:t>
            </a:r>
            <a:r>
              <a:rPr lang="en-US" altLang="zh-CN" sz="5400" b="1" dirty="0" smtClean="0">
                <a:solidFill>
                  <a:schemeClr val="bg1"/>
                </a:solidFill>
                <a:latin typeface="微软雅黑" pitchFamily="34" charset="-122"/>
                <a:ea typeface="微软雅黑" pitchFamily="34" charset="-122"/>
              </a:rPr>
              <a:t>5</a:t>
            </a:r>
            <a:r>
              <a:rPr lang="en-MY" sz="5400" b="1" dirty="0" smtClean="0">
                <a:solidFill>
                  <a:schemeClr val="bg1"/>
                </a:solidFill>
                <a:latin typeface="微软雅黑" pitchFamily="34" charset="-122"/>
                <a:ea typeface="微软雅黑" pitchFamily="34" charset="-122"/>
              </a:rPr>
              <a:t>. </a:t>
            </a:r>
          </a:p>
          <a:p>
            <a:endParaRPr lang="en-US" altLang="zh-CN" sz="5400" b="1" dirty="0">
              <a:latin typeface="微软雅黑" pitchFamily="34" charset="-122"/>
              <a:ea typeface="微软雅黑" pitchFamily="34" charset="-122"/>
            </a:endParaRPr>
          </a:p>
        </p:txBody>
      </p:sp>
      <p:sp>
        <p:nvSpPr>
          <p:cNvPr id="3" name="TextBox 2"/>
          <p:cNvSpPr txBox="1"/>
          <p:nvPr/>
        </p:nvSpPr>
        <p:spPr>
          <a:xfrm>
            <a:off x="3707904" y="2852936"/>
            <a:ext cx="3456384" cy="769441"/>
          </a:xfrm>
          <a:prstGeom prst="rect">
            <a:avLst/>
          </a:prstGeom>
          <a:noFill/>
        </p:spPr>
        <p:txBody>
          <a:bodyPr wrap="square" rtlCol="0">
            <a:spAutoFit/>
          </a:bodyPr>
          <a:lstStyle/>
          <a:p>
            <a:r>
              <a:rPr lang="zh-CN" altLang="en-US" sz="4400" b="1" dirty="0" smtClean="0">
                <a:solidFill>
                  <a:schemeClr val="bg1"/>
                </a:solidFill>
                <a:latin typeface="微软雅黑" pitchFamily="34" charset="-122"/>
                <a:ea typeface="微软雅黑" pitchFamily="34" charset="-122"/>
              </a:rPr>
              <a:t>结语</a:t>
            </a:r>
            <a:endParaRPr lang="en-MY" sz="4400" b="1" dirty="0">
              <a:solidFill>
                <a:schemeClr val="bg1"/>
              </a:solidFill>
              <a:latin typeface="微软雅黑" pitchFamily="34" charset="-122"/>
              <a:ea typeface="微软雅黑" pitchFamily="34" charset="-122"/>
            </a:endParaRPr>
          </a:p>
        </p:txBody>
      </p:sp>
      <p:sp>
        <p:nvSpPr>
          <p:cNvPr id="4" name="TextBox 3"/>
          <p:cNvSpPr txBox="1"/>
          <p:nvPr/>
        </p:nvSpPr>
        <p:spPr>
          <a:xfrm>
            <a:off x="3635896" y="3861048"/>
            <a:ext cx="3240360" cy="830997"/>
          </a:xfrm>
          <a:prstGeom prst="rect">
            <a:avLst/>
          </a:prstGeom>
          <a:noFill/>
        </p:spPr>
        <p:txBody>
          <a:bodyPr wrap="square" rtlCol="0">
            <a:spAutoFit/>
          </a:bodyPr>
          <a:lstStyle/>
          <a:p>
            <a:r>
              <a:rPr lang="zh-CN" altLang="en-US" sz="4800" b="1" dirty="0" smtClean="0">
                <a:solidFill>
                  <a:srgbClr val="FF0000"/>
                </a:solidFill>
                <a:latin typeface="微软雅黑" pitchFamily="34" charset="-122"/>
                <a:ea typeface="微软雅黑" pitchFamily="34" charset="-122"/>
              </a:rPr>
              <a:t>校长不易为</a:t>
            </a:r>
            <a:endParaRPr lang="en-MY" sz="4800" b="1" dirty="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2989386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44624"/>
            <a:ext cx="6840760" cy="684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473718" y="620688"/>
            <a:ext cx="3977564" cy="1754326"/>
          </a:xfrm>
          <a:prstGeom prst="rect">
            <a:avLst/>
          </a:prstGeom>
        </p:spPr>
        <p:txBody>
          <a:bodyPr wrap="none">
            <a:spAutoFit/>
          </a:bodyPr>
          <a:lstStyle/>
          <a:p>
            <a:r>
              <a:rPr lang="en-MY" sz="5400" b="1" dirty="0" smtClean="0">
                <a:solidFill>
                  <a:schemeClr val="bg1"/>
                </a:solidFill>
                <a:latin typeface="微软雅黑" pitchFamily="34" charset="-122"/>
                <a:ea typeface="微软雅黑" pitchFamily="34" charset="-122"/>
              </a:rPr>
              <a:t>Chapter 1. </a:t>
            </a:r>
          </a:p>
          <a:p>
            <a:endParaRPr lang="en-US" altLang="zh-CN" sz="5400" b="1" dirty="0">
              <a:latin typeface="微软雅黑" pitchFamily="34" charset="-122"/>
              <a:ea typeface="微软雅黑" pitchFamily="34" charset="-122"/>
            </a:endParaRPr>
          </a:p>
        </p:txBody>
      </p:sp>
      <p:sp>
        <p:nvSpPr>
          <p:cNvPr id="3" name="TextBox 2"/>
          <p:cNvSpPr txBox="1"/>
          <p:nvPr/>
        </p:nvSpPr>
        <p:spPr>
          <a:xfrm>
            <a:off x="3707904" y="2852936"/>
            <a:ext cx="3456384" cy="923330"/>
          </a:xfrm>
          <a:prstGeom prst="rect">
            <a:avLst/>
          </a:prstGeom>
          <a:noFill/>
        </p:spPr>
        <p:txBody>
          <a:bodyPr wrap="square" rtlCol="0">
            <a:spAutoFit/>
          </a:bodyPr>
          <a:lstStyle/>
          <a:p>
            <a:r>
              <a:rPr lang="zh-CN" altLang="en-US" sz="5400" b="1" dirty="0">
                <a:solidFill>
                  <a:schemeClr val="bg1"/>
                </a:solidFill>
                <a:latin typeface="微软雅黑" pitchFamily="34" charset="-122"/>
                <a:ea typeface="微软雅黑" pitchFamily="34" charset="-122"/>
              </a:rPr>
              <a:t>人生处</a:t>
            </a:r>
            <a:r>
              <a:rPr lang="zh-CN" altLang="en-US" sz="5400" b="1" dirty="0" smtClean="0">
                <a:solidFill>
                  <a:schemeClr val="bg1"/>
                </a:solidFill>
                <a:latin typeface="微软雅黑" pitchFamily="34" charset="-122"/>
                <a:ea typeface="微软雅黑" pitchFamily="34" charset="-122"/>
              </a:rPr>
              <a:t>处</a:t>
            </a:r>
            <a:endParaRPr lang="en-MY" sz="5400" b="1" dirty="0">
              <a:solidFill>
                <a:schemeClr val="bg1"/>
              </a:solidFill>
              <a:latin typeface="微软雅黑" pitchFamily="34" charset="-122"/>
              <a:ea typeface="微软雅黑" pitchFamily="34" charset="-122"/>
            </a:endParaRPr>
          </a:p>
        </p:txBody>
      </p:sp>
      <p:sp>
        <p:nvSpPr>
          <p:cNvPr id="4" name="TextBox 3"/>
          <p:cNvSpPr txBox="1"/>
          <p:nvPr/>
        </p:nvSpPr>
        <p:spPr>
          <a:xfrm>
            <a:off x="3923928" y="3791840"/>
            <a:ext cx="2664296" cy="923330"/>
          </a:xfrm>
          <a:prstGeom prst="rect">
            <a:avLst/>
          </a:prstGeom>
          <a:noFill/>
        </p:spPr>
        <p:txBody>
          <a:bodyPr wrap="square" rtlCol="0">
            <a:spAutoFit/>
          </a:bodyPr>
          <a:lstStyle/>
          <a:p>
            <a:r>
              <a:rPr lang="zh-CN" altLang="en-US" sz="5400" b="1" dirty="0">
                <a:solidFill>
                  <a:srgbClr val="FF0000"/>
                </a:solidFill>
                <a:latin typeface="微软雅黑" pitchFamily="34" charset="-122"/>
                <a:ea typeface="微软雅黑" pitchFamily="34" charset="-122"/>
              </a:rPr>
              <a:t>有转机</a:t>
            </a:r>
            <a:endParaRPr lang="en-MY" sz="5400" b="1" dirty="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108165250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2326" y="3933057"/>
            <a:ext cx="5020394" cy="2823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115616" y="692696"/>
            <a:ext cx="7128792" cy="5016758"/>
          </a:xfrm>
          <a:prstGeom prst="rect">
            <a:avLst/>
          </a:prstGeom>
        </p:spPr>
        <p:txBody>
          <a:bodyPr wrap="square">
            <a:spAutoFit/>
          </a:bodyPr>
          <a:lstStyle/>
          <a:p>
            <a:r>
              <a:rPr lang="zh-CN" altLang="en-US" sz="3200" dirty="0" smtClean="0">
                <a:latin typeface="微软雅黑" pitchFamily="34" charset="-122"/>
                <a:ea typeface="微软雅黑" pitchFamily="34" charset="-122"/>
              </a:rPr>
              <a:t>随</a:t>
            </a:r>
            <a:r>
              <a:rPr lang="zh-CN" altLang="en-US" sz="3200" dirty="0">
                <a:latin typeface="微软雅黑" pitchFamily="34" charset="-122"/>
                <a:ea typeface="微软雅黑" pitchFamily="34" charset="-122"/>
              </a:rPr>
              <a:t>着教育改革的深入开展，人们对学校不断提出新要求和期望，学校既要“德育为首”又要以“教学为中心”；既要“科研兴校”又要进行“课程改革”；既要搞“素质教育”又要提高“教学质量”；既要参加“学科竞赛”又要进行</a:t>
            </a:r>
            <a:r>
              <a:rPr lang="zh-CN" altLang="en-US" sz="3200" dirty="0" smtClean="0">
                <a:latin typeface="微软雅黑" pitchFamily="34" charset="-122"/>
                <a:ea typeface="微软雅黑" pitchFamily="34" charset="-122"/>
              </a:rPr>
              <a:t>“</a:t>
            </a:r>
            <a:r>
              <a:rPr lang="zh-CN" altLang="en-US" sz="3200" dirty="0">
                <a:latin typeface="微软雅黑" pitchFamily="34" charset="-122"/>
                <a:ea typeface="微软雅黑" pitchFamily="34" charset="-122"/>
              </a:rPr>
              <a:t>联课活动</a:t>
            </a:r>
            <a:r>
              <a:rPr lang="zh-CN" altLang="en-US" sz="3200" dirty="0" smtClean="0">
                <a:latin typeface="微软雅黑" pitchFamily="34" charset="-122"/>
                <a:ea typeface="微软雅黑" pitchFamily="34" charset="-122"/>
              </a:rPr>
              <a:t>”；</a:t>
            </a:r>
            <a:endParaRPr lang="en-US" altLang="zh-CN" sz="3200" dirty="0" smtClean="0">
              <a:latin typeface="微软雅黑" pitchFamily="34" charset="-122"/>
              <a:ea typeface="微软雅黑" pitchFamily="34" charset="-122"/>
            </a:endParaRPr>
          </a:p>
          <a:p>
            <a:r>
              <a:rPr lang="zh-CN" altLang="en-US" sz="3200" dirty="0" smtClean="0">
                <a:latin typeface="微软雅黑" pitchFamily="34" charset="-122"/>
                <a:ea typeface="微软雅黑" pitchFamily="34" charset="-122"/>
              </a:rPr>
              <a:t>既</a:t>
            </a:r>
            <a:r>
              <a:rPr lang="zh-CN" altLang="en-US" sz="3200" dirty="0">
                <a:latin typeface="微软雅黑" pitchFamily="34" charset="-122"/>
                <a:ea typeface="微软雅黑" pitchFamily="34" charset="-122"/>
              </a:rPr>
              <a:t>要“面向</a:t>
            </a:r>
            <a:r>
              <a:rPr lang="zh-CN" altLang="en-US" sz="3200" dirty="0" smtClean="0">
                <a:latin typeface="微软雅黑" pitchFamily="34" charset="-122"/>
                <a:ea typeface="微软雅黑" pitchFamily="34" charset="-122"/>
              </a:rPr>
              <a:t>全</a:t>
            </a:r>
            <a:endParaRPr lang="en-US" altLang="zh-CN" sz="3200" dirty="0" smtClean="0">
              <a:latin typeface="微软雅黑" pitchFamily="34" charset="-122"/>
              <a:ea typeface="微软雅黑" pitchFamily="34" charset="-122"/>
            </a:endParaRPr>
          </a:p>
          <a:p>
            <a:r>
              <a:rPr lang="zh-CN" altLang="en-US" sz="3200" dirty="0" smtClean="0">
                <a:latin typeface="微软雅黑" pitchFamily="34" charset="-122"/>
                <a:ea typeface="微软雅黑" pitchFamily="34" charset="-122"/>
              </a:rPr>
              <a:t>体</a:t>
            </a:r>
            <a:r>
              <a:rPr lang="zh-CN" altLang="en-US" sz="3200" dirty="0">
                <a:latin typeface="微软雅黑" pitchFamily="34" charset="-122"/>
                <a:ea typeface="微软雅黑" pitchFamily="34" charset="-122"/>
              </a:rPr>
              <a:t>”又要“</a:t>
            </a:r>
            <a:r>
              <a:rPr lang="zh-CN" altLang="en-US" sz="3200" dirty="0" smtClean="0">
                <a:latin typeface="微软雅黑" pitchFamily="34" charset="-122"/>
                <a:ea typeface="微软雅黑" pitchFamily="34" charset="-122"/>
              </a:rPr>
              <a:t>创</a:t>
            </a:r>
            <a:endParaRPr lang="en-US" altLang="zh-CN" sz="3200" dirty="0" smtClean="0">
              <a:latin typeface="微软雅黑" pitchFamily="34" charset="-122"/>
              <a:ea typeface="微软雅黑" pitchFamily="34" charset="-122"/>
            </a:endParaRPr>
          </a:p>
          <a:p>
            <a:r>
              <a:rPr lang="zh-CN" altLang="en-US" sz="3200" dirty="0" smtClean="0">
                <a:latin typeface="微软雅黑" pitchFamily="34" charset="-122"/>
                <a:ea typeface="微软雅黑" pitchFamily="34" charset="-122"/>
              </a:rPr>
              <a:t>办</a:t>
            </a:r>
            <a:r>
              <a:rPr lang="zh-CN" altLang="en-US" sz="3200" dirty="0">
                <a:latin typeface="微软雅黑" pitchFamily="34" charset="-122"/>
                <a:ea typeface="微软雅黑" pitchFamily="34" charset="-122"/>
              </a:rPr>
              <a:t>特色</a:t>
            </a:r>
            <a:r>
              <a:rPr lang="zh-CN" altLang="en-US" sz="3200" dirty="0" smtClean="0">
                <a:latin typeface="微软雅黑" pitchFamily="34" charset="-122"/>
                <a:ea typeface="微软雅黑" pitchFamily="34" charset="-122"/>
              </a:rPr>
              <a:t>”。</a:t>
            </a:r>
            <a:endParaRPr lang="en-MY" sz="3200" dirty="0">
              <a:latin typeface="微软雅黑" pitchFamily="34" charset="-122"/>
              <a:ea typeface="微软雅黑" pitchFamily="34" charset="-122"/>
            </a:endParaRPr>
          </a:p>
        </p:txBody>
      </p:sp>
    </p:spTree>
    <p:extLst>
      <p:ext uri="{BB962C8B-B14F-4D97-AF65-F5344CB8AC3E}">
        <p14:creationId xmlns:p14="http://schemas.microsoft.com/office/powerpoint/2010/main" val="382395611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cer\Pictures\考生激励\20140425_06564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7956" y="3140968"/>
            <a:ext cx="4956043" cy="371703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15616" y="692696"/>
            <a:ext cx="7128792" cy="5078313"/>
          </a:xfrm>
          <a:prstGeom prst="rect">
            <a:avLst/>
          </a:prstGeom>
        </p:spPr>
        <p:txBody>
          <a:bodyPr wrap="square">
            <a:spAutoFit/>
          </a:bodyPr>
          <a:lstStyle/>
          <a:p>
            <a:r>
              <a:rPr lang="zh-CN" altLang="en-US" sz="3600" dirty="0" smtClean="0">
                <a:latin typeface="微软雅黑" pitchFamily="34" charset="-122"/>
                <a:ea typeface="微软雅黑" pitchFamily="34" charset="-122"/>
              </a:rPr>
              <a:t>所以，校长必须在不</a:t>
            </a:r>
            <a:r>
              <a:rPr lang="zh-CN" altLang="en-US" sz="3600" dirty="0">
                <a:latin typeface="微软雅黑" pitchFamily="34" charset="-122"/>
                <a:ea typeface="微软雅黑" pitchFamily="34" charset="-122"/>
              </a:rPr>
              <a:t>断研究各种教育管理思想、理论和方法以及富有成效的管理经验的基础上，对自己学校的管理工作作出理性的思考，形成符合学</a:t>
            </a:r>
            <a:r>
              <a:rPr lang="zh-CN" altLang="en-US" sz="3600" dirty="0" smtClean="0">
                <a:latin typeface="微软雅黑" pitchFamily="34" charset="-122"/>
                <a:ea typeface="微软雅黑" pitchFamily="34" charset="-122"/>
              </a:rPr>
              <a:t>校</a:t>
            </a:r>
            <a:endParaRPr lang="en-US" altLang="zh-CN" sz="3600" dirty="0" smtClean="0">
              <a:latin typeface="微软雅黑" pitchFamily="34" charset="-122"/>
              <a:ea typeface="微软雅黑" pitchFamily="34" charset="-122"/>
            </a:endParaRPr>
          </a:p>
          <a:p>
            <a:r>
              <a:rPr lang="zh-CN" altLang="en-US" sz="3600" dirty="0" smtClean="0">
                <a:latin typeface="微软雅黑" pitchFamily="34" charset="-122"/>
                <a:ea typeface="微软雅黑" pitchFamily="34" charset="-122"/>
              </a:rPr>
              <a:t>发</a:t>
            </a:r>
            <a:r>
              <a:rPr lang="zh-CN" altLang="en-US" sz="3600" dirty="0">
                <a:latin typeface="微软雅黑" pitchFamily="34" charset="-122"/>
                <a:ea typeface="微软雅黑" pitchFamily="34" charset="-122"/>
              </a:rPr>
              <a:t>展的先进</a:t>
            </a:r>
            <a:r>
              <a:rPr lang="zh-CN" altLang="en-US" sz="3600" dirty="0" smtClean="0">
                <a:latin typeface="微软雅黑" pitchFamily="34" charset="-122"/>
                <a:ea typeface="微软雅黑" pitchFamily="34" charset="-122"/>
              </a:rPr>
              <a:t>的</a:t>
            </a:r>
            <a:endParaRPr lang="en-US" altLang="zh-CN" sz="3600" dirty="0" smtClean="0">
              <a:latin typeface="微软雅黑" pitchFamily="34" charset="-122"/>
              <a:ea typeface="微软雅黑" pitchFamily="34" charset="-122"/>
            </a:endParaRPr>
          </a:p>
          <a:p>
            <a:r>
              <a:rPr lang="zh-CN" altLang="en-US" sz="3600" dirty="0" smtClean="0">
                <a:latin typeface="微软雅黑" pitchFamily="34" charset="-122"/>
                <a:ea typeface="微软雅黑" pitchFamily="34" charset="-122"/>
              </a:rPr>
              <a:t>管</a:t>
            </a:r>
            <a:r>
              <a:rPr lang="zh-CN" altLang="en-US" sz="3600" dirty="0">
                <a:latin typeface="微软雅黑" pitchFamily="34" charset="-122"/>
                <a:ea typeface="微软雅黑" pitchFamily="34" charset="-122"/>
              </a:rPr>
              <a:t>理理念和</a:t>
            </a:r>
            <a:r>
              <a:rPr lang="zh-CN" altLang="en-US" sz="3600" dirty="0" smtClean="0">
                <a:latin typeface="微软雅黑" pitchFamily="34" charset="-122"/>
                <a:ea typeface="微软雅黑" pitchFamily="34" charset="-122"/>
              </a:rPr>
              <a:t>管</a:t>
            </a:r>
            <a:endParaRPr lang="en-US" altLang="zh-CN" sz="3600" dirty="0" smtClean="0">
              <a:latin typeface="微软雅黑" pitchFamily="34" charset="-122"/>
              <a:ea typeface="微软雅黑" pitchFamily="34" charset="-122"/>
            </a:endParaRPr>
          </a:p>
          <a:p>
            <a:r>
              <a:rPr lang="zh-CN" altLang="en-US" sz="3600" dirty="0" smtClean="0">
                <a:latin typeface="微软雅黑" pitchFamily="34" charset="-122"/>
                <a:ea typeface="微软雅黑" pitchFamily="34" charset="-122"/>
              </a:rPr>
              <a:t>理</a:t>
            </a:r>
            <a:r>
              <a:rPr lang="zh-CN" altLang="en-US" sz="3600" dirty="0">
                <a:latin typeface="微软雅黑" pitchFamily="34" charset="-122"/>
                <a:ea typeface="微软雅黑" pitchFamily="34" charset="-122"/>
              </a:rPr>
              <a:t>策略，并</a:t>
            </a:r>
            <a:r>
              <a:rPr lang="zh-CN" altLang="en-US" sz="3600" dirty="0" smtClean="0">
                <a:latin typeface="微软雅黑" pitchFamily="34" charset="-122"/>
                <a:ea typeface="微软雅黑" pitchFamily="34" charset="-122"/>
              </a:rPr>
              <a:t>认</a:t>
            </a:r>
            <a:endParaRPr lang="en-US" altLang="zh-CN" sz="3600" dirty="0" smtClean="0">
              <a:latin typeface="微软雅黑" pitchFamily="34" charset="-122"/>
              <a:ea typeface="微软雅黑" pitchFamily="34" charset="-122"/>
            </a:endParaRPr>
          </a:p>
          <a:p>
            <a:r>
              <a:rPr lang="zh-CN" altLang="en-US" sz="3600" dirty="0" smtClean="0">
                <a:latin typeface="微软雅黑" pitchFamily="34" charset="-122"/>
                <a:ea typeface="微软雅黑" pitchFamily="34" charset="-122"/>
              </a:rPr>
              <a:t>真</a:t>
            </a:r>
            <a:r>
              <a:rPr lang="zh-CN" altLang="en-US" sz="3600" dirty="0">
                <a:latin typeface="微软雅黑" pitchFamily="34" charset="-122"/>
                <a:ea typeface="微软雅黑" pitchFamily="34" charset="-122"/>
              </a:rPr>
              <a:t>付诸实施。</a:t>
            </a:r>
            <a:endParaRPr lang="en-MY" sz="3600" dirty="0">
              <a:latin typeface="微软雅黑" pitchFamily="34" charset="-122"/>
              <a:ea typeface="微软雅黑" pitchFamily="34" charset="-122"/>
            </a:endParaRPr>
          </a:p>
        </p:txBody>
      </p:sp>
    </p:spTree>
    <p:extLst>
      <p:ext uri="{BB962C8B-B14F-4D97-AF65-F5344CB8AC3E}">
        <p14:creationId xmlns:p14="http://schemas.microsoft.com/office/powerpoint/2010/main" val="146975331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1624" y="980728"/>
            <a:ext cx="6912768" cy="1631216"/>
          </a:xfrm>
          <a:prstGeom prst="rect">
            <a:avLst/>
          </a:prstGeom>
          <a:noFill/>
        </p:spPr>
        <p:txBody>
          <a:bodyPr wrap="square" rtlCol="0">
            <a:spAutoFit/>
          </a:bodyPr>
          <a:lstStyle/>
          <a:p>
            <a:r>
              <a:rPr lang="zh-CN" altLang="en-US" sz="3200" dirty="0" smtClean="0">
                <a:latin typeface="微软雅黑" pitchFamily="34" charset="-122"/>
                <a:ea typeface="微软雅黑" pitchFamily="34" charset="-122"/>
              </a:rPr>
              <a:t>校长确实不易为，但既然接下了这份工作，就必须认真为之！</a:t>
            </a:r>
            <a:endParaRPr lang="en-US" altLang="zh-CN" sz="3200" dirty="0" smtClean="0">
              <a:latin typeface="微软雅黑" pitchFamily="34" charset="-122"/>
              <a:ea typeface="微软雅黑" pitchFamily="34" charset="-122"/>
            </a:endParaRPr>
          </a:p>
          <a:p>
            <a:r>
              <a:rPr lang="zh-CN" altLang="en-US" sz="3600" b="1" dirty="0">
                <a:solidFill>
                  <a:srgbClr val="FF0000"/>
                </a:solidFill>
                <a:latin typeface="微软雅黑" pitchFamily="34" charset="-122"/>
                <a:ea typeface="微软雅黑" pitchFamily="34" charset="-122"/>
              </a:rPr>
              <a:t>不知不</a:t>
            </a:r>
            <a:r>
              <a:rPr lang="zh-CN" altLang="en-US" sz="3600" b="1" dirty="0" smtClean="0">
                <a:solidFill>
                  <a:srgbClr val="FF0000"/>
                </a:solidFill>
                <a:latin typeface="微软雅黑" pitchFamily="34" charset="-122"/>
                <a:ea typeface="微软雅黑" pitchFamily="34" charset="-122"/>
              </a:rPr>
              <a:t>觉，我都做了九年了！</a:t>
            </a:r>
            <a:endParaRPr lang="en-MY" sz="3600" b="1" dirty="0">
              <a:solidFill>
                <a:srgbClr val="FF0000"/>
              </a:solidFill>
              <a:latin typeface="微软雅黑" pitchFamily="34" charset="-122"/>
              <a:ea typeface="微软雅黑" pitchFamily="34" charset="-122"/>
            </a:endParaRPr>
          </a:p>
        </p:txBody>
      </p:sp>
      <p:pic>
        <p:nvPicPr>
          <p:cNvPr id="4" name="Picture 3" descr="DSC01602.JPG"/>
          <p:cNvPicPr>
            <a:picLocks noChangeAspect="1"/>
          </p:cNvPicPr>
          <p:nvPr/>
        </p:nvPicPr>
        <p:blipFill>
          <a:blip r:embed="rId2" cstate="print"/>
          <a:stretch>
            <a:fillRect/>
          </a:stretch>
        </p:blipFill>
        <p:spPr>
          <a:xfrm>
            <a:off x="899591" y="2677901"/>
            <a:ext cx="7416825" cy="4180097"/>
          </a:xfrm>
          <a:prstGeom prst="rect">
            <a:avLst/>
          </a:prstGeom>
          <a:ln>
            <a:noFill/>
          </a:ln>
          <a:effectLst>
            <a:softEdge rad="112500"/>
          </a:effectLst>
        </p:spPr>
      </p:pic>
    </p:spTree>
    <p:extLst>
      <p:ext uri="{BB962C8B-B14F-4D97-AF65-F5344CB8AC3E}">
        <p14:creationId xmlns:p14="http://schemas.microsoft.com/office/powerpoint/2010/main" val="125623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4736" y="2276872"/>
            <a:ext cx="3469919" cy="4419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59632" y="692373"/>
            <a:ext cx="6336704" cy="2246769"/>
          </a:xfrm>
          <a:prstGeom prst="rect">
            <a:avLst/>
          </a:prstGeom>
          <a:noFill/>
        </p:spPr>
        <p:txBody>
          <a:bodyPr wrap="square" rtlCol="0">
            <a:spAutoFit/>
          </a:bodyPr>
          <a:lstStyle/>
          <a:p>
            <a:r>
              <a:rPr lang="zh-CN" altLang="en-US" sz="4000" dirty="0" smtClean="0">
                <a:latin typeface="微软雅黑" pitchFamily="34" charset="-122"/>
                <a:ea typeface="微软雅黑" pitchFamily="34" charset="-122"/>
              </a:rPr>
              <a:t>请恭喜我，</a:t>
            </a:r>
            <a:endParaRPr lang="en-US" altLang="zh-CN" sz="4000" dirty="0" smtClean="0">
              <a:latin typeface="微软雅黑" pitchFamily="34" charset="-122"/>
              <a:ea typeface="微软雅黑" pitchFamily="34" charset="-122"/>
            </a:endParaRPr>
          </a:p>
          <a:p>
            <a:r>
              <a:rPr lang="zh-CN" altLang="en-US" sz="4000" dirty="0">
                <a:latin typeface="微软雅黑" pitchFamily="34" charset="-122"/>
                <a:ea typeface="微软雅黑" pitchFamily="34" charset="-122"/>
              </a:rPr>
              <a:t>我已</a:t>
            </a:r>
            <a:r>
              <a:rPr lang="zh-CN" altLang="en-US" sz="4000" dirty="0" smtClean="0">
                <a:latin typeface="微软雅黑" pitchFamily="34" charset="-122"/>
                <a:ea typeface="微软雅黑" pitchFamily="34" charset="-122"/>
              </a:rPr>
              <a:t>经是拿笃中学创校以来，</a:t>
            </a:r>
            <a:endParaRPr lang="en-US" altLang="zh-CN" sz="4000" dirty="0" smtClean="0">
              <a:latin typeface="微软雅黑" pitchFamily="34" charset="-122"/>
              <a:ea typeface="微软雅黑" pitchFamily="34" charset="-122"/>
            </a:endParaRPr>
          </a:p>
          <a:p>
            <a:r>
              <a:rPr lang="zh-CN" altLang="en-US" sz="6000" b="1" dirty="0">
                <a:solidFill>
                  <a:srgbClr val="FF0000"/>
                </a:solidFill>
                <a:latin typeface="微软雅黑" pitchFamily="34" charset="-122"/>
                <a:ea typeface="微软雅黑" pitchFamily="34" charset="-122"/>
              </a:rPr>
              <a:t>做</a:t>
            </a:r>
            <a:r>
              <a:rPr lang="zh-CN" altLang="en-US" sz="6000" b="1" dirty="0" smtClean="0">
                <a:solidFill>
                  <a:srgbClr val="FF0000"/>
                </a:solidFill>
                <a:latin typeface="微软雅黑" pitchFamily="34" charset="-122"/>
                <a:ea typeface="微软雅黑" pitchFamily="34" charset="-122"/>
              </a:rPr>
              <a:t>得最久的校长了！</a:t>
            </a:r>
            <a:endParaRPr lang="en-MY" sz="6000" b="1" dirty="0">
              <a:solidFill>
                <a:srgbClr val="FF0000"/>
              </a:solidFill>
              <a:latin typeface="微软雅黑" pitchFamily="34" charset="-122"/>
              <a:ea typeface="微软雅黑" pitchFamily="34" charset="-122"/>
            </a:endParaRPr>
          </a:p>
        </p:txBody>
      </p:sp>
      <p:sp>
        <p:nvSpPr>
          <p:cNvPr id="3" name="TextBox 2"/>
          <p:cNvSpPr txBox="1"/>
          <p:nvPr/>
        </p:nvSpPr>
        <p:spPr>
          <a:xfrm>
            <a:off x="1403648" y="3789040"/>
            <a:ext cx="3960440" cy="1754326"/>
          </a:xfrm>
          <a:prstGeom prst="rect">
            <a:avLst/>
          </a:prstGeom>
          <a:noFill/>
        </p:spPr>
        <p:txBody>
          <a:bodyPr wrap="square" rtlCol="0">
            <a:spAutoFit/>
          </a:bodyPr>
          <a:lstStyle/>
          <a:p>
            <a:r>
              <a:rPr lang="zh-CN" altLang="en-US" sz="3600" dirty="0">
                <a:latin typeface="微软雅黑" pitchFamily="34" charset="-122"/>
                <a:ea typeface="微软雅黑" pitchFamily="34" charset="-122"/>
              </a:rPr>
              <a:t>笃中明</a:t>
            </a:r>
            <a:r>
              <a:rPr lang="zh-CN" altLang="en-US" sz="3600" dirty="0" smtClean="0">
                <a:latin typeface="微软雅黑" pitchFamily="34" charset="-122"/>
                <a:ea typeface="微软雅黑" pitchFamily="34" charset="-122"/>
              </a:rPr>
              <a:t>年庆祝</a:t>
            </a:r>
            <a:r>
              <a:rPr lang="en-US" altLang="zh-CN" sz="3600" dirty="0" smtClean="0">
                <a:latin typeface="微软雅黑" pitchFamily="34" charset="-122"/>
                <a:ea typeface="微软雅黑" pitchFamily="34" charset="-122"/>
              </a:rPr>
              <a:t>50</a:t>
            </a:r>
            <a:r>
              <a:rPr lang="zh-CN" altLang="en-US" sz="3600" dirty="0" smtClean="0">
                <a:latin typeface="微软雅黑" pitchFamily="34" charset="-122"/>
                <a:ea typeface="微软雅黑" pitchFamily="34" charset="-122"/>
              </a:rPr>
              <a:t>周年，而我已是第</a:t>
            </a:r>
            <a:r>
              <a:rPr lang="en-US" altLang="zh-CN" sz="3600" dirty="0" smtClean="0">
                <a:latin typeface="微软雅黑" pitchFamily="34" charset="-122"/>
                <a:ea typeface="微软雅黑" pitchFamily="34" charset="-122"/>
              </a:rPr>
              <a:t>15</a:t>
            </a:r>
            <a:r>
              <a:rPr lang="zh-CN" altLang="en-US" sz="3600" dirty="0" smtClean="0">
                <a:latin typeface="微软雅黑" pitchFamily="34" charset="-122"/>
                <a:ea typeface="微软雅黑" pitchFamily="34" charset="-122"/>
              </a:rPr>
              <a:t>任校长！</a:t>
            </a:r>
            <a:endParaRPr lang="en-MY" sz="3600" dirty="0">
              <a:latin typeface="微软雅黑" pitchFamily="34" charset="-122"/>
              <a:ea typeface="微软雅黑" pitchFamily="34" charset="-122"/>
            </a:endParaRPr>
          </a:p>
        </p:txBody>
      </p:sp>
    </p:spTree>
    <p:extLst>
      <p:ext uri="{BB962C8B-B14F-4D97-AF65-F5344CB8AC3E}">
        <p14:creationId xmlns:p14="http://schemas.microsoft.com/office/powerpoint/2010/main" val="184437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9672" y="1268760"/>
            <a:ext cx="6192688" cy="4093428"/>
          </a:xfrm>
          <a:prstGeom prst="rect">
            <a:avLst/>
          </a:prstGeom>
          <a:noFill/>
        </p:spPr>
        <p:txBody>
          <a:bodyPr wrap="square" rtlCol="0">
            <a:spAutoFit/>
          </a:bodyPr>
          <a:lstStyle/>
          <a:p>
            <a:r>
              <a:rPr lang="zh-CN" altLang="en-US" sz="3600" dirty="0" smtClean="0">
                <a:latin typeface="微软雅黑" pitchFamily="34" charset="-122"/>
                <a:ea typeface="微软雅黑" pitchFamily="34" charset="-122"/>
              </a:rPr>
              <a:t>校长的确不易为，</a:t>
            </a:r>
            <a:endParaRPr lang="en-US" altLang="zh-CN" sz="3600" dirty="0" smtClean="0">
              <a:latin typeface="微软雅黑" pitchFamily="34" charset="-122"/>
              <a:ea typeface="微软雅黑" pitchFamily="34" charset="-122"/>
            </a:endParaRPr>
          </a:p>
          <a:p>
            <a:r>
              <a:rPr lang="zh-CN" altLang="en-US" sz="3600" dirty="0" smtClean="0">
                <a:latin typeface="微软雅黑" pitchFamily="34" charset="-122"/>
                <a:ea typeface="微软雅黑" pitchFamily="34" charset="-122"/>
              </a:rPr>
              <a:t>但在座的各位却</a:t>
            </a:r>
            <a:endParaRPr lang="en-US" altLang="zh-CN" sz="3600" dirty="0" smtClean="0">
              <a:latin typeface="微软雅黑" pitchFamily="34" charset="-122"/>
              <a:ea typeface="微软雅黑" pitchFamily="34" charset="-122"/>
            </a:endParaRPr>
          </a:p>
          <a:p>
            <a:r>
              <a:rPr lang="zh-CN" altLang="en-US" sz="3600" dirty="0">
                <a:latin typeface="微软雅黑" pitchFamily="34" charset="-122"/>
                <a:ea typeface="微软雅黑" pitchFamily="34" charset="-122"/>
              </a:rPr>
              <a:t>明</a:t>
            </a:r>
            <a:r>
              <a:rPr lang="zh-CN" altLang="en-US" sz="3600" dirty="0" smtClean="0">
                <a:latin typeface="微软雅黑" pitchFamily="34" charset="-122"/>
                <a:ea typeface="微软雅黑" pitchFamily="34" charset="-122"/>
              </a:rPr>
              <a:t>知不易为而为之</a:t>
            </a:r>
            <a:endParaRPr lang="en-US" altLang="zh-CN" sz="3600" dirty="0" smtClean="0">
              <a:latin typeface="微软雅黑" pitchFamily="34" charset="-122"/>
              <a:ea typeface="微软雅黑" pitchFamily="34" charset="-122"/>
            </a:endParaRPr>
          </a:p>
          <a:p>
            <a:r>
              <a:rPr lang="zh-CN" altLang="en-US" sz="3600" dirty="0" smtClean="0">
                <a:latin typeface="微软雅黑" pitchFamily="34" charset="-122"/>
                <a:ea typeface="微软雅黑" pitchFamily="34" charset="-122"/>
              </a:rPr>
              <a:t>请各位给自己一个大大的掌声！</a:t>
            </a:r>
            <a:endParaRPr lang="en-US" altLang="zh-CN" sz="3600" dirty="0" smtClean="0">
              <a:latin typeface="微软雅黑" pitchFamily="34" charset="-122"/>
              <a:ea typeface="微软雅黑" pitchFamily="34" charset="-122"/>
            </a:endParaRPr>
          </a:p>
          <a:p>
            <a:r>
              <a:rPr lang="zh-CN" altLang="en-US" sz="3600" dirty="0">
                <a:latin typeface="微软雅黑" pitchFamily="34" charset="-122"/>
                <a:ea typeface="微软雅黑" pitchFamily="34" charset="-122"/>
              </a:rPr>
              <a:t>因</a:t>
            </a:r>
            <a:r>
              <a:rPr lang="zh-CN" altLang="en-US" sz="3600" dirty="0" smtClean="0">
                <a:latin typeface="微软雅黑" pitchFamily="34" charset="-122"/>
                <a:ea typeface="微软雅黑" pitchFamily="34" charset="-122"/>
              </a:rPr>
              <a:t>为有你们，华教才会</a:t>
            </a:r>
            <a:endParaRPr lang="en-US" altLang="zh-CN" sz="3600" dirty="0" smtClean="0">
              <a:latin typeface="微软雅黑" pitchFamily="34" charset="-122"/>
              <a:ea typeface="微软雅黑" pitchFamily="34" charset="-122"/>
            </a:endParaRPr>
          </a:p>
          <a:p>
            <a:r>
              <a:rPr lang="zh-CN" altLang="en-US" sz="8000" b="1" dirty="0" smtClean="0">
                <a:solidFill>
                  <a:srgbClr val="C00000"/>
                </a:solidFill>
                <a:latin typeface="微软雅黑" pitchFamily="34" charset="-122"/>
                <a:ea typeface="微软雅黑" pitchFamily="34" charset="-122"/>
              </a:rPr>
              <a:t>屹立不倒！</a:t>
            </a:r>
            <a:endParaRPr lang="en-MY" sz="8000" b="1" dirty="0">
              <a:solidFill>
                <a:srgbClr val="C00000"/>
              </a:solidFill>
              <a:latin typeface="微软雅黑" pitchFamily="34" charset="-122"/>
              <a:ea typeface="微软雅黑" pitchFamily="34" charset="-122"/>
            </a:endParaRPr>
          </a:p>
        </p:txBody>
      </p:sp>
    </p:spTree>
    <p:extLst>
      <p:ext uri="{BB962C8B-B14F-4D97-AF65-F5344CB8AC3E}">
        <p14:creationId xmlns:p14="http://schemas.microsoft.com/office/powerpoint/2010/main" val="321695311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5928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11123" y="2204864"/>
            <a:ext cx="1723528" cy="3170099"/>
          </a:xfrm>
          <a:prstGeom prst="rect">
            <a:avLst/>
          </a:prstGeom>
          <a:noFill/>
        </p:spPr>
        <p:txBody>
          <a:bodyPr wrap="square" rtlCol="0">
            <a:spAutoFit/>
          </a:bodyPr>
          <a:lstStyle/>
          <a:p>
            <a:r>
              <a:rPr lang="zh-CN" altLang="en-US" sz="4000" dirty="0" smtClean="0">
                <a:latin typeface="微软雅黑" pitchFamily="34" charset="-122"/>
                <a:ea typeface="微软雅黑" pitchFamily="34" charset="-122"/>
              </a:rPr>
              <a:t>笑一笑，当校长也可以很快乐的！</a:t>
            </a:r>
            <a:endParaRPr lang="en-MY" sz="4000" dirty="0">
              <a:latin typeface="微软雅黑" pitchFamily="34" charset="-122"/>
              <a:ea typeface="微软雅黑" pitchFamily="34" charset="-122"/>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2888" y="5589240"/>
            <a:ext cx="2287914"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031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2466"/>
                                        </p:tgtEl>
                                        <p:attrNameLst>
                                          <p:attrName>style.visibility</p:attrName>
                                        </p:attrNameLst>
                                      </p:cBhvr>
                                      <p:to>
                                        <p:strVal val="visible"/>
                                      </p:to>
                                    </p:set>
                                    <p:anim calcmode="lin" valueType="num">
                                      <p:cBhvr additive="base">
                                        <p:cTn id="13" dur="500" fill="hold"/>
                                        <p:tgtEl>
                                          <p:spTgt spid="62466"/>
                                        </p:tgtEl>
                                        <p:attrNameLst>
                                          <p:attrName>ppt_x</p:attrName>
                                        </p:attrNameLst>
                                      </p:cBhvr>
                                      <p:tavLst>
                                        <p:tav tm="0">
                                          <p:val>
                                            <p:strVal val="#ppt_x"/>
                                          </p:val>
                                        </p:tav>
                                        <p:tav tm="100000">
                                          <p:val>
                                            <p:strVal val="#ppt_x"/>
                                          </p:val>
                                        </p:tav>
                                      </p:tavLst>
                                    </p:anim>
                                    <p:anim calcmode="lin" valueType="num">
                                      <p:cBhvr additive="base">
                                        <p:cTn id="14" dur="500" fill="hold"/>
                                        <p:tgtEl>
                                          <p:spTgt spid="624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212120"/>
            <a:ext cx="4384604" cy="6529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586725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gaoxiao1"/>
          <p:cNvPicPr>
            <a:picLocks noChangeAspect="1" noChangeArrowheads="1"/>
          </p:cNvPicPr>
          <p:nvPr/>
        </p:nvPicPr>
        <p:blipFill>
          <a:blip r:embed="rId2" cstate="print"/>
          <a:srcRect/>
          <a:stretch>
            <a:fillRect/>
          </a:stretch>
        </p:blipFill>
        <p:spPr bwMode="auto">
          <a:xfrm>
            <a:off x="0" y="0"/>
            <a:ext cx="2057400" cy="2057400"/>
          </a:xfrm>
          <a:prstGeom prst="rect">
            <a:avLst/>
          </a:prstGeom>
          <a:noFill/>
        </p:spPr>
      </p:pic>
      <p:pic>
        <p:nvPicPr>
          <p:cNvPr id="50181" name="Picture 5" descr="gaoxiao2"/>
          <p:cNvPicPr>
            <a:picLocks noChangeAspect="1" noChangeArrowheads="1"/>
          </p:cNvPicPr>
          <p:nvPr/>
        </p:nvPicPr>
        <p:blipFill>
          <a:blip r:embed="rId3" cstate="print"/>
          <a:srcRect/>
          <a:stretch>
            <a:fillRect/>
          </a:stretch>
        </p:blipFill>
        <p:spPr bwMode="auto">
          <a:xfrm>
            <a:off x="2438400" y="0"/>
            <a:ext cx="2573338" cy="3505200"/>
          </a:xfrm>
          <a:prstGeom prst="rect">
            <a:avLst/>
          </a:prstGeom>
          <a:noFill/>
        </p:spPr>
      </p:pic>
      <p:pic>
        <p:nvPicPr>
          <p:cNvPr id="50182" name="Picture 6" descr="gaoxiao4"/>
          <p:cNvPicPr>
            <a:picLocks noChangeAspect="1" noChangeArrowheads="1"/>
          </p:cNvPicPr>
          <p:nvPr/>
        </p:nvPicPr>
        <p:blipFill>
          <a:blip r:embed="rId4" cstate="print"/>
          <a:srcRect/>
          <a:stretch>
            <a:fillRect/>
          </a:stretch>
        </p:blipFill>
        <p:spPr bwMode="auto">
          <a:xfrm>
            <a:off x="5715000" y="0"/>
            <a:ext cx="2867025" cy="4286250"/>
          </a:xfrm>
          <a:prstGeom prst="rect">
            <a:avLst/>
          </a:prstGeom>
          <a:noFill/>
        </p:spPr>
      </p:pic>
      <p:pic>
        <p:nvPicPr>
          <p:cNvPr id="50183" name="Picture 7" descr="gaoxiao3"/>
          <p:cNvPicPr>
            <a:picLocks noChangeAspect="1" noChangeArrowheads="1"/>
          </p:cNvPicPr>
          <p:nvPr/>
        </p:nvPicPr>
        <p:blipFill>
          <a:blip r:embed="rId5" cstate="print"/>
          <a:srcRect/>
          <a:stretch>
            <a:fillRect/>
          </a:stretch>
        </p:blipFill>
        <p:spPr bwMode="auto">
          <a:xfrm>
            <a:off x="2224088" y="2286000"/>
            <a:ext cx="3716337" cy="4572000"/>
          </a:xfrm>
          <a:prstGeom prst="rect">
            <a:avLst/>
          </a:prstGeom>
          <a:noFill/>
        </p:spPr>
      </p:pic>
      <p:pic>
        <p:nvPicPr>
          <p:cNvPr id="50184" name="Picture 8" descr="gaoxiao6"/>
          <p:cNvPicPr>
            <a:picLocks noChangeAspect="1" noChangeArrowheads="1"/>
          </p:cNvPicPr>
          <p:nvPr/>
        </p:nvPicPr>
        <p:blipFill>
          <a:blip r:embed="rId6" cstate="print"/>
          <a:srcRect/>
          <a:stretch>
            <a:fillRect/>
          </a:stretch>
        </p:blipFill>
        <p:spPr bwMode="auto">
          <a:xfrm>
            <a:off x="0" y="3429000"/>
            <a:ext cx="2470150" cy="3429000"/>
          </a:xfrm>
          <a:prstGeom prst="rect">
            <a:avLst/>
          </a:prstGeom>
          <a:noFill/>
        </p:spPr>
      </p:pic>
      <p:pic>
        <p:nvPicPr>
          <p:cNvPr id="50185" name="Picture 9" descr="gaoxiao12"/>
          <p:cNvPicPr>
            <a:picLocks noChangeAspect="1" noChangeArrowheads="1"/>
          </p:cNvPicPr>
          <p:nvPr/>
        </p:nvPicPr>
        <p:blipFill>
          <a:blip r:embed="rId7" cstate="print"/>
          <a:srcRect/>
          <a:stretch>
            <a:fillRect/>
          </a:stretch>
        </p:blipFill>
        <p:spPr bwMode="auto">
          <a:xfrm>
            <a:off x="6165850" y="2286000"/>
            <a:ext cx="2978150" cy="4572000"/>
          </a:xfrm>
          <a:prstGeom prst="rect">
            <a:avLst/>
          </a:prstGeom>
          <a:noFill/>
        </p:spPr>
      </p:pic>
      <p:pic>
        <p:nvPicPr>
          <p:cNvPr id="50186" name="Picture 10" descr="gaoxiao10"/>
          <p:cNvPicPr>
            <a:picLocks noChangeAspect="1" noChangeArrowheads="1"/>
          </p:cNvPicPr>
          <p:nvPr/>
        </p:nvPicPr>
        <p:blipFill>
          <a:blip r:embed="rId8" cstate="print"/>
          <a:srcRect/>
          <a:stretch>
            <a:fillRect/>
          </a:stretch>
        </p:blipFill>
        <p:spPr bwMode="auto">
          <a:xfrm>
            <a:off x="2032000" y="571500"/>
            <a:ext cx="5080000" cy="5715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181"/>
                                        </p:tgtEl>
                                        <p:attrNameLst>
                                          <p:attrName>style.visibility</p:attrName>
                                        </p:attrNameLst>
                                      </p:cBhvr>
                                      <p:to>
                                        <p:strVal val="visible"/>
                                      </p:to>
                                    </p:set>
                                    <p:animEffect transition="in" filter="fade">
                                      <p:cBhvr>
                                        <p:cTn id="7" dur="2000"/>
                                        <p:tgtEl>
                                          <p:spTgt spid="5018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50183"/>
                                        </p:tgtEl>
                                        <p:attrNameLst>
                                          <p:attrName>style.visibility</p:attrName>
                                        </p:attrNameLst>
                                      </p:cBhvr>
                                      <p:to>
                                        <p:strVal val="visible"/>
                                      </p:to>
                                    </p:set>
                                    <p:anim calcmode="lin" valueType="num">
                                      <p:cBhvr>
                                        <p:cTn id="12" dur="1000" fill="hold"/>
                                        <p:tgtEl>
                                          <p:spTgt spid="50183"/>
                                        </p:tgtEl>
                                        <p:attrNameLst>
                                          <p:attrName>ppt_w</p:attrName>
                                        </p:attrNameLst>
                                      </p:cBhvr>
                                      <p:tavLst>
                                        <p:tav tm="0">
                                          <p:val>
                                            <p:strVal val="#ppt_w*0.70"/>
                                          </p:val>
                                        </p:tav>
                                        <p:tav tm="100000">
                                          <p:val>
                                            <p:strVal val="#ppt_w"/>
                                          </p:val>
                                        </p:tav>
                                      </p:tavLst>
                                    </p:anim>
                                    <p:anim calcmode="lin" valueType="num">
                                      <p:cBhvr>
                                        <p:cTn id="13" dur="1000" fill="hold"/>
                                        <p:tgtEl>
                                          <p:spTgt spid="50183"/>
                                        </p:tgtEl>
                                        <p:attrNameLst>
                                          <p:attrName>ppt_h</p:attrName>
                                        </p:attrNameLst>
                                      </p:cBhvr>
                                      <p:tavLst>
                                        <p:tav tm="0">
                                          <p:val>
                                            <p:strVal val="#ppt_h"/>
                                          </p:val>
                                        </p:tav>
                                        <p:tav tm="100000">
                                          <p:val>
                                            <p:strVal val="#ppt_h"/>
                                          </p:val>
                                        </p:tav>
                                      </p:tavLst>
                                    </p:anim>
                                    <p:animEffect transition="in" filter="fade">
                                      <p:cBhvr>
                                        <p:cTn id="14" dur="1000"/>
                                        <p:tgtEl>
                                          <p:spTgt spid="50183"/>
                                        </p:tgtEl>
                                      </p:cBhvr>
                                    </p:animEffect>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50184"/>
                                        </p:tgtEl>
                                        <p:attrNameLst>
                                          <p:attrName>style.visibility</p:attrName>
                                        </p:attrNameLst>
                                      </p:cBhvr>
                                      <p:to>
                                        <p:strVal val="visible"/>
                                      </p:to>
                                    </p:set>
                                    <p:animEffect transition="in" filter="fade">
                                      <p:cBhvr>
                                        <p:cTn id="19" dur="800" decel="100000"/>
                                        <p:tgtEl>
                                          <p:spTgt spid="50184"/>
                                        </p:tgtEl>
                                      </p:cBhvr>
                                    </p:animEffect>
                                    <p:anim calcmode="lin" valueType="num">
                                      <p:cBhvr>
                                        <p:cTn id="20" dur="800" decel="100000" fill="hold"/>
                                        <p:tgtEl>
                                          <p:spTgt spid="50184"/>
                                        </p:tgtEl>
                                        <p:attrNameLst>
                                          <p:attrName>style.rotation</p:attrName>
                                        </p:attrNameLst>
                                      </p:cBhvr>
                                      <p:tavLst>
                                        <p:tav tm="0">
                                          <p:val>
                                            <p:fltVal val="-90"/>
                                          </p:val>
                                        </p:tav>
                                        <p:tav tm="100000">
                                          <p:val>
                                            <p:fltVal val="0"/>
                                          </p:val>
                                        </p:tav>
                                      </p:tavLst>
                                    </p:anim>
                                    <p:anim calcmode="lin" valueType="num">
                                      <p:cBhvr>
                                        <p:cTn id="21" dur="800" decel="100000" fill="hold"/>
                                        <p:tgtEl>
                                          <p:spTgt spid="50184"/>
                                        </p:tgtEl>
                                        <p:attrNameLst>
                                          <p:attrName>ppt_x</p:attrName>
                                        </p:attrNameLst>
                                      </p:cBhvr>
                                      <p:tavLst>
                                        <p:tav tm="0">
                                          <p:val>
                                            <p:strVal val="#ppt_x+0.4"/>
                                          </p:val>
                                        </p:tav>
                                        <p:tav tm="100000">
                                          <p:val>
                                            <p:strVal val="#ppt_x-0.05"/>
                                          </p:val>
                                        </p:tav>
                                      </p:tavLst>
                                    </p:anim>
                                    <p:anim calcmode="lin" valueType="num">
                                      <p:cBhvr>
                                        <p:cTn id="22" dur="800" decel="100000" fill="hold"/>
                                        <p:tgtEl>
                                          <p:spTgt spid="50184"/>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50184"/>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50184"/>
                                        </p:tgtEl>
                                        <p:attrNameLst>
                                          <p:attrName>ppt_y</p:attrName>
                                        </p:attrNameLst>
                                      </p:cBhvr>
                                      <p:tavLst>
                                        <p:tav tm="0">
                                          <p:val>
                                            <p:strVal val="#ppt_y+0.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nodeType="clickEffect">
                                  <p:stCondLst>
                                    <p:cond delay="0"/>
                                  </p:stCondLst>
                                  <p:childTnLst>
                                    <p:set>
                                      <p:cBhvr>
                                        <p:cTn id="28" dur="1" fill="hold">
                                          <p:stCondLst>
                                            <p:cond delay="0"/>
                                          </p:stCondLst>
                                        </p:cTn>
                                        <p:tgtEl>
                                          <p:spTgt spid="50180"/>
                                        </p:tgtEl>
                                        <p:attrNameLst>
                                          <p:attrName>style.visibility</p:attrName>
                                        </p:attrNameLst>
                                      </p:cBhvr>
                                      <p:to>
                                        <p:strVal val="visible"/>
                                      </p:to>
                                    </p:set>
                                    <p:animEffect transition="in" filter="diamond(in)">
                                      <p:cBhvr>
                                        <p:cTn id="29" dur="2000"/>
                                        <p:tgtEl>
                                          <p:spTgt spid="5018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0185"/>
                                        </p:tgtEl>
                                        <p:attrNameLst>
                                          <p:attrName>style.visibility</p:attrName>
                                        </p:attrNameLst>
                                      </p:cBhvr>
                                      <p:to>
                                        <p:strVal val="visible"/>
                                      </p:to>
                                    </p:set>
                                    <p:animEffect transition="in" filter="fade">
                                      <p:cBhvr>
                                        <p:cTn id="34" dur="2000"/>
                                        <p:tgtEl>
                                          <p:spTgt spid="50185"/>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50186"/>
                                        </p:tgtEl>
                                        <p:attrNameLst>
                                          <p:attrName>style.visibility</p:attrName>
                                        </p:attrNameLst>
                                      </p:cBhvr>
                                      <p:to>
                                        <p:strVal val="visible"/>
                                      </p:to>
                                    </p:set>
                                    <p:animEffect transition="in" filter="dissolve">
                                      <p:cBhvr>
                                        <p:cTn id="39" dur="500"/>
                                        <p:tgtEl>
                                          <p:spTgt spid="50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User\Desktop\2015飞飏\001pPGuhgy6IACu2X6y92&amp;690.jpg"/>
          <p:cNvPicPr>
            <a:picLocks noChangeAspect="1" noChangeArrowheads="1"/>
          </p:cNvPicPr>
          <p:nvPr/>
        </p:nvPicPr>
        <p:blipFill>
          <a:blip r:embed="rId2"/>
          <a:srcRect/>
          <a:stretch>
            <a:fillRect/>
          </a:stretch>
        </p:blipFill>
        <p:spPr bwMode="auto">
          <a:xfrm>
            <a:off x="214282" y="1142984"/>
            <a:ext cx="3357586" cy="4931454"/>
          </a:xfrm>
          <a:prstGeom prst="rect">
            <a:avLst/>
          </a:prstGeom>
          <a:noFill/>
        </p:spPr>
      </p:pic>
      <p:pic>
        <p:nvPicPr>
          <p:cNvPr id="8195" name="Picture 3" descr="C:\Users\User\Desktop\2015飞飏\902397dda144ad34d5705367d0a20cf430ad8507.jpg"/>
          <p:cNvPicPr>
            <a:picLocks noChangeAspect="1" noChangeArrowheads="1"/>
          </p:cNvPicPr>
          <p:nvPr/>
        </p:nvPicPr>
        <p:blipFill>
          <a:blip r:embed="rId3"/>
          <a:srcRect/>
          <a:stretch>
            <a:fillRect/>
          </a:stretch>
        </p:blipFill>
        <p:spPr bwMode="auto">
          <a:xfrm>
            <a:off x="3786182" y="1142984"/>
            <a:ext cx="5188629" cy="4929198"/>
          </a:xfrm>
          <a:prstGeom prst="rect">
            <a:avLst/>
          </a:prstGeom>
          <a:noFill/>
        </p:spPr>
      </p:pic>
    </p:spTree>
    <p:extLst>
      <p:ext uri="{BB962C8B-B14F-4D97-AF65-F5344CB8AC3E}">
        <p14:creationId xmlns:p14="http://schemas.microsoft.com/office/powerpoint/2010/main" val="367310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 calcmode="lin" valueType="num">
                                      <p:cBhvr additive="base">
                                        <p:cTn id="7" dur="500" fill="hold"/>
                                        <p:tgtEl>
                                          <p:spTgt spid="8195"/>
                                        </p:tgtEl>
                                        <p:attrNameLst>
                                          <p:attrName>ppt_x</p:attrName>
                                        </p:attrNameLst>
                                      </p:cBhvr>
                                      <p:tavLst>
                                        <p:tav tm="0">
                                          <p:val>
                                            <p:strVal val="#ppt_x"/>
                                          </p:val>
                                        </p:tav>
                                        <p:tav tm="100000">
                                          <p:val>
                                            <p:strVal val="#ppt_x"/>
                                          </p:val>
                                        </p:tav>
                                      </p:tavLst>
                                    </p:anim>
                                    <p:anim calcmode="lin" valueType="num">
                                      <p:cBhvr additive="base">
                                        <p:cTn id="8"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User\Desktop\2015飞飏\108430-13092GS435R1.jpg"/>
          <p:cNvPicPr>
            <a:picLocks noChangeAspect="1" noChangeArrowheads="1"/>
          </p:cNvPicPr>
          <p:nvPr/>
        </p:nvPicPr>
        <p:blipFill>
          <a:blip r:embed="rId2"/>
          <a:srcRect/>
          <a:stretch>
            <a:fillRect/>
          </a:stretch>
        </p:blipFill>
        <p:spPr bwMode="auto">
          <a:xfrm>
            <a:off x="0" y="571500"/>
            <a:ext cx="9258332" cy="5786458"/>
          </a:xfrm>
          <a:prstGeom prst="rect">
            <a:avLst/>
          </a:prstGeom>
          <a:noFill/>
        </p:spPr>
      </p:pic>
    </p:spTree>
    <p:extLst>
      <p:ext uri="{BB962C8B-B14F-4D97-AF65-F5344CB8AC3E}">
        <p14:creationId xmlns:p14="http://schemas.microsoft.com/office/powerpoint/2010/main" val="39866346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2796</TotalTime>
  <Words>3299</Words>
  <Application>Microsoft Office PowerPoint</Application>
  <PresentationFormat>On-screen Show (4:3)</PresentationFormat>
  <Paragraphs>264</Paragraphs>
  <Slides>100</Slides>
  <Notes>5</Notes>
  <HiddenSlides>0</HiddenSlides>
  <MMClips>0</MMClips>
  <ScaleCrop>false</ScaleCrop>
  <HeadingPairs>
    <vt:vector size="4" baseType="variant">
      <vt:variant>
        <vt:lpstr>Theme</vt:lpstr>
      </vt:variant>
      <vt:variant>
        <vt:i4>2</vt:i4>
      </vt:variant>
      <vt:variant>
        <vt:lpstr>Slide Titles</vt:lpstr>
      </vt:variant>
      <vt:variant>
        <vt:i4>100</vt:i4>
      </vt:variant>
    </vt:vector>
  </HeadingPairs>
  <TitlesOfParts>
    <vt:vector size="102"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alexchee</dc:creator>
  <cp:lastModifiedBy>User</cp:lastModifiedBy>
  <cp:revision>151</cp:revision>
  <dcterms:created xsi:type="dcterms:W3CDTF">2010-09-03T15:53:50Z</dcterms:created>
  <dcterms:modified xsi:type="dcterms:W3CDTF">2018-11-20T04:11:00Z</dcterms:modified>
</cp:coreProperties>
</file>