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0"/>
  </p:notesMasterIdLst>
  <p:sldIdLst>
    <p:sldId id="256" r:id="rId2"/>
    <p:sldId id="257" r:id="rId3"/>
    <p:sldId id="386" r:id="rId4"/>
    <p:sldId id="387" r:id="rId5"/>
    <p:sldId id="391" r:id="rId6"/>
    <p:sldId id="393" r:id="rId7"/>
    <p:sldId id="258" r:id="rId8"/>
    <p:sldId id="259" r:id="rId9"/>
    <p:sldId id="355" r:id="rId10"/>
    <p:sldId id="260" r:id="rId11"/>
    <p:sldId id="261" r:id="rId12"/>
    <p:sldId id="356" r:id="rId13"/>
    <p:sldId id="357" r:id="rId14"/>
    <p:sldId id="358" r:id="rId15"/>
    <p:sldId id="359" r:id="rId16"/>
    <p:sldId id="360" r:id="rId17"/>
    <p:sldId id="361" r:id="rId18"/>
    <p:sldId id="262" r:id="rId19"/>
    <p:sldId id="263" r:id="rId20"/>
    <p:sldId id="264" r:id="rId21"/>
    <p:sldId id="265" r:id="rId22"/>
    <p:sldId id="266" r:id="rId23"/>
    <p:sldId id="413" r:id="rId24"/>
    <p:sldId id="267" r:id="rId25"/>
    <p:sldId id="268" r:id="rId26"/>
    <p:sldId id="269" r:id="rId27"/>
    <p:sldId id="353" r:id="rId28"/>
    <p:sldId id="362" r:id="rId29"/>
    <p:sldId id="363" r:id="rId30"/>
    <p:sldId id="270" r:id="rId31"/>
    <p:sldId id="364" r:id="rId32"/>
    <p:sldId id="272" r:id="rId33"/>
    <p:sldId id="273" r:id="rId34"/>
    <p:sldId id="274" r:id="rId35"/>
    <p:sldId id="275" r:id="rId36"/>
    <p:sldId id="276" r:id="rId37"/>
    <p:sldId id="277" r:id="rId38"/>
    <p:sldId id="278" r:id="rId39"/>
    <p:sldId id="279" r:id="rId40"/>
    <p:sldId id="280" r:id="rId41"/>
    <p:sldId id="414" r:id="rId42"/>
    <p:sldId id="281" r:id="rId43"/>
    <p:sldId id="282" r:id="rId44"/>
    <p:sldId id="283" r:id="rId45"/>
    <p:sldId id="284" r:id="rId46"/>
    <p:sldId id="285" r:id="rId47"/>
    <p:sldId id="385" r:id="rId48"/>
    <p:sldId id="415" r:id="rId49"/>
    <p:sldId id="286" r:id="rId50"/>
    <p:sldId id="287" r:id="rId51"/>
    <p:sldId id="365" r:id="rId52"/>
    <p:sldId id="288" r:id="rId53"/>
    <p:sldId id="366" r:id="rId54"/>
    <p:sldId id="367" r:id="rId55"/>
    <p:sldId id="290" r:id="rId56"/>
    <p:sldId id="291" r:id="rId57"/>
    <p:sldId id="416" r:id="rId58"/>
    <p:sldId id="292" r:id="rId59"/>
    <p:sldId id="293" r:id="rId60"/>
    <p:sldId id="294" r:id="rId61"/>
    <p:sldId id="295" r:id="rId62"/>
    <p:sldId id="296" r:id="rId63"/>
    <p:sldId id="368" r:id="rId64"/>
    <p:sldId id="297" r:id="rId65"/>
    <p:sldId id="300" r:id="rId66"/>
    <p:sldId id="302" r:id="rId67"/>
    <p:sldId id="303" r:id="rId68"/>
    <p:sldId id="301" r:id="rId69"/>
    <p:sldId id="305" r:id="rId70"/>
    <p:sldId id="306" r:id="rId71"/>
    <p:sldId id="307" r:id="rId72"/>
    <p:sldId id="308" r:id="rId73"/>
    <p:sldId id="309" r:id="rId74"/>
    <p:sldId id="310" r:id="rId75"/>
    <p:sldId id="311" r:id="rId76"/>
    <p:sldId id="312" r:id="rId77"/>
    <p:sldId id="314" r:id="rId78"/>
    <p:sldId id="313" r:id="rId79"/>
    <p:sldId id="317" r:id="rId80"/>
    <p:sldId id="318" r:id="rId81"/>
    <p:sldId id="319" r:id="rId82"/>
    <p:sldId id="320" r:id="rId83"/>
    <p:sldId id="322" r:id="rId84"/>
    <p:sldId id="315" r:id="rId85"/>
    <p:sldId id="321" r:id="rId86"/>
    <p:sldId id="316" r:id="rId87"/>
    <p:sldId id="323" r:id="rId88"/>
    <p:sldId id="324" r:id="rId89"/>
    <p:sldId id="325" r:id="rId90"/>
    <p:sldId id="326" r:id="rId91"/>
    <p:sldId id="417" r:id="rId92"/>
    <p:sldId id="327" r:id="rId93"/>
    <p:sldId id="328" r:id="rId94"/>
    <p:sldId id="329" r:id="rId95"/>
    <p:sldId id="330" r:id="rId96"/>
    <p:sldId id="331" r:id="rId97"/>
    <p:sldId id="332" r:id="rId98"/>
    <p:sldId id="333" r:id="rId99"/>
    <p:sldId id="339" r:id="rId100"/>
    <p:sldId id="342" r:id="rId101"/>
    <p:sldId id="341" r:id="rId102"/>
    <p:sldId id="344" r:id="rId103"/>
    <p:sldId id="345" r:id="rId104"/>
    <p:sldId id="346" r:id="rId105"/>
    <p:sldId id="347" r:id="rId106"/>
    <p:sldId id="349" r:id="rId107"/>
    <p:sldId id="348" r:id="rId108"/>
    <p:sldId id="343" r:id="rId109"/>
    <p:sldId id="350" r:id="rId110"/>
    <p:sldId id="351" r:id="rId111"/>
    <p:sldId id="352" r:id="rId112"/>
    <p:sldId id="418" r:id="rId113"/>
    <p:sldId id="369" r:id="rId114"/>
    <p:sldId id="370" r:id="rId115"/>
    <p:sldId id="371" r:id="rId116"/>
    <p:sldId id="372" r:id="rId117"/>
    <p:sldId id="373" r:id="rId118"/>
    <p:sldId id="374" r:id="rId119"/>
    <p:sldId id="375" r:id="rId120"/>
    <p:sldId id="376" r:id="rId121"/>
    <p:sldId id="377" r:id="rId122"/>
    <p:sldId id="378" r:id="rId123"/>
    <p:sldId id="419" r:id="rId124"/>
    <p:sldId id="379" r:id="rId125"/>
    <p:sldId id="380" r:id="rId126"/>
    <p:sldId id="381" r:id="rId127"/>
    <p:sldId id="382" r:id="rId128"/>
    <p:sldId id="383" r:id="rId129"/>
    <p:sldId id="384" r:id="rId130"/>
    <p:sldId id="396" r:id="rId131"/>
    <p:sldId id="398" r:id="rId132"/>
    <p:sldId id="399" r:id="rId133"/>
    <p:sldId id="400" r:id="rId134"/>
    <p:sldId id="401" r:id="rId135"/>
    <p:sldId id="402" r:id="rId136"/>
    <p:sldId id="403" r:id="rId137"/>
    <p:sldId id="404" r:id="rId138"/>
    <p:sldId id="405" r:id="rId139"/>
    <p:sldId id="406" r:id="rId140"/>
    <p:sldId id="407" r:id="rId141"/>
    <p:sldId id="408" r:id="rId142"/>
    <p:sldId id="397" r:id="rId143"/>
    <p:sldId id="409" r:id="rId144"/>
    <p:sldId id="410" r:id="rId145"/>
    <p:sldId id="411" r:id="rId146"/>
    <p:sldId id="412" r:id="rId147"/>
    <p:sldId id="394" r:id="rId148"/>
    <p:sldId id="395" r:id="rId1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79" autoAdjust="0"/>
  </p:normalViewPr>
  <p:slideViewPr>
    <p:cSldViewPr>
      <p:cViewPr>
        <p:scale>
          <a:sx n="78" d="100"/>
          <a:sy n="78" d="100"/>
        </p:scale>
        <p:origin x="-924"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53D5E-939F-4297-A041-B12FE369327C}" type="datetimeFigureOut">
              <a:rPr lang="zh-CN" altLang="en-US" smtClean="0"/>
              <a:t>2019/5/28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7A0D0-C209-42D9-AF49-79F9905EBC99}" type="slidenum">
              <a:rPr lang="zh-CN" altLang="en-US" smtClean="0"/>
              <a:t>‹#›</a:t>
            </a:fld>
            <a:endParaRPr lang="zh-CN" altLang="en-US"/>
          </a:p>
        </p:txBody>
      </p:sp>
    </p:spTree>
    <p:extLst>
      <p:ext uri="{BB962C8B-B14F-4D97-AF65-F5344CB8AC3E}">
        <p14:creationId xmlns:p14="http://schemas.microsoft.com/office/powerpoint/2010/main" val="73694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在美国和其它经济发达地区，开源图书馆集成系统的采用，大多由商业公司提供包括托管、迁移、实施和产品支持等方面的综合服务。在美国大约</a:t>
            </a:r>
            <a:r>
              <a:rPr lang="en-US" altLang="zh-CN" dirty="0" smtClean="0"/>
              <a:t>14%</a:t>
            </a:r>
            <a:r>
              <a:rPr lang="zh-CN" altLang="en-US" dirty="0" smtClean="0"/>
              <a:t>的图书馆集成系统市场和约</a:t>
            </a:r>
            <a:r>
              <a:rPr lang="en-US" altLang="zh-CN" dirty="0" smtClean="0"/>
              <a:t>6%</a:t>
            </a:r>
            <a:r>
              <a:rPr lang="zh-CN" altLang="en-US" dirty="0" smtClean="0"/>
              <a:t>的学术图书馆采用开源系统。这些图书馆规模大多数是中小型的，只有少数较大的机构采用开源图书馆集成系统。</a:t>
            </a:r>
            <a:r>
              <a:rPr lang="en-US" altLang="zh-CN" dirty="0" smtClean="0"/>
              <a:t>TIND</a:t>
            </a:r>
            <a:r>
              <a:rPr lang="zh-CN" altLang="en-US" dirty="0" smtClean="0"/>
              <a:t>图书馆集成系统提供了图书馆集成系统的全部功能，并已在美国加州理工大学图书馆和加州大学伯克利分校法学图书馆使用。去年该公司与伯克利的法学图书馆合作开发</a:t>
            </a:r>
            <a:r>
              <a:rPr lang="en-US" altLang="zh-CN" dirty="0" smtClean="0"/>
              <a:t>TIND</a:t>
            </a:r>
            <a:r>
              <a:rPr lang="zh-CN" altLang="en-US" dirty="0" smtClean="0"/>
              <a:t>图书馆集成系统的连续出版物模块和采访模块。</a:t>
            </a:r>
            <a:r>
              <a:rPr lang="en-US" altLang="zh-CN" dirty="0" smtClean="0"/>
              <a:t>2018</a:t>
            </a:r>
            <a:r>
              <a:rPr lang="zh-CN" altLang="en-US" dirty="0" smtClean="0"/>
              <a:t>年有三家新图书馆选择了</a:t>
            </a:r>
            <a:r>
              <a:rPr lang="en-US" altLang="zh-CN" dirty="0" smtClean="0"/>
              <a:t>TIND</a:t>
            </a:r>
            <a:r>
              <a:rPr lang="zh-CN" altLang="en-US" dirty="0" smtClean="0"/>
              <a:t>图书馆集成系统，其中包括加利福尼亚州奥克兰的米尔斯学院。目前已有</a:t>
            </a:r>
            <a:r>
              <a:rPr lang="en-US" altLang="zh-CN" dirty="0" smtClean="0"/>
              <a:t>14</a:t>
            </a:r>
            <a:r>
              <a:rPr lang="zh-CN" altLang="en-US" dirty="0" smtClean="0"/>
              <a:t>家图书馆采用了</a:t>
            </a:r>
            <a:r>
              <a:rPr lang="en-US" altLang="zh-CN" dirty="0" smtClean="0"/>
              <a:t>TIND</a:t>
            </a:r>
            <a:r>
              <a:rPr lang="zh-CN" altLang="en-US" dirty="0" smtClean="0"/>
              <a:t>图书馆集成系统。该公司还提供</a:t>
            </a:r>
            <a:r>
              <a:rPr lang="en-US" altLang="zh-CN" dirty="0" smtClean="0"/>
              <a:t>TIND</a:t>
            </a:r>
            <a:r>
              <a:rPr lang="zh-CN" altLang="en-US" dirty="0" smtClean="0"/>
              <a:t>机构知识库系统，并在</a:t>
            </a:r>
            <a:r>
              <a:rPr lang="en-US" altLang="zh-CN" dirty="0" smtClean="0"/>
              <a:t>2018</a:t>
            </a:r>
            <a:r>
              <a:rPr lang="zh-CN" altLang="en-US" dirty="0" smtClean="0"/>
              <a:t>年签署了</a:t>
            </a:r>
            <a:r>
              <a:rPr lang="en-US" altLang="zh-CN" dirty="0" smtClean="0"/>
              <a:t>4</a:t>
            </a:r>
            <a:r>
              <a:rPr lang="zh-CN" altLang="en-US" dirty="0" smtClean="0"/>
              <a:t>份新合同，共有</a:t>
            </a:r>
            <a:r>
              <a:rPr lang="en-US" altLang="zh-CN" dirty="0" smtClean="0"/>
              <a:t>22</a:t>
            </a:r>
            <a:r>
              <a:rPr lang="zh-CN" altLang="en-US" dirty="0" smtClean="0"/>
              <a:t>家图书馆在使用。</a:t>
            </a:r>
            <a:r>
              <a:rPr lang="en-US" altLang="zh-CN" dirty="0" smtClean="0"/>
              <a:t>TIND DA</a:t>
            </a:r>
            <a:r>
              <a:rPr lang="zh-CN" altLang="en-US" dirty="0" smtClean="0"/>
              <a:t>数字化馆藏管理系统被四家机构所使用。</a:t>
            </a:r>
            <a:r>
              <a:rPr lang="en-US" altLang="zh-CN" dirty="0" smtClean="0"/>
              <a:t>TIND</a:t>
            </a:r>
            <a:r>
              <a:rPr lang="zh-CN" altLang="en-US" dirty="0" smtClean="0"/>
              <a:t>还开发了一个用于研究数据管理的平台，已有三家图书馆在使用。</a:t>
            </a:r>
            <a:r>
              <a:rPr lang="en-US" altLang="zh-CN" dirty="0" smtClean="0"/>
              <a:t>TIND</a:t>
            </a:r>
            <a:r>
              <a:rPr lang="zh-CN" altLang="en-US" dirty="0" smtClean="0"/>
              <a:t>仍还是一家小公司，只有</a:t>
            </a:r>
            <a:r>
              <a:rPr lang="en-US" altLang="zh-CN" dirty="0" smtClean="0"/>
              <a:t>11</a:t>
            </a:r>
            <a:r>
              <a:rPr lang="zh-CN" altLang="en-US" dirty="0" smtClean="0"/>
              <a:t>名员工。</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4</a:t>
            </a:fld>
            <a:endParaRPr lang="zh-CN" altLang="en-US"/>
          </a:p>
        </p:txBody>
      </p:sp>
    </p:spTree>
    <p:extLst>
      <p:ext uri="{BB962C8B-B14F-4D97-AF65-F5344CB8AC3E}">
        <p14:creationId xmlns:p14="http://schemas.microsoft.com/office/powerpoint/2010/main" val="235504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Koha to MARC Mapping is used to tell Koha where to find these values in the MARC record. In many cases you will not have to change the default values set by in this tool on installation, but it is important to know that the tool is here and can be used at any time.</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44</a:t>
            </a:fld>
            <a:endParaRPr lang="zh-CN" altLang="en-US"/>
          </a:p>
        </p:txBody>
      </p:sp>
    </p:spTree>
    <p:extLst>
      <p:ext uri="{BB962C8B-B14F-4D97-AF65-F5344CB8AC3E}">
        <p14:creationId xmlns:p14="http://schemas.microsoft.com/office/powerpoint/2010/main" val="251342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Z39.50 is a client–server protocol for searching and retrieving information from remote computer databases, in short it's a tool used for copy cataloging. SRU- Search/Retrieve via URL - is a standard XML-based protocol for search queries, utilizing CQL - Contextual Query Language - a standard syntax for representing queries.</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58</a:t>
            </a:fld>
            <a:endParaRPr lang="zh-CN" altLang="en-US"/>
          </a:p>
        </p:txBody>
      </p:sp>
    </p:spTree>
    <p:extLst>
      <p:ext uri="{BB962C8B-B14F-4D97-AF65-F5344CB8AC3E}">
        <p14:creationId xmlns:p14="http://schemas.microsoft.com/office/powerpoint/2010/main" val="151023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dirty="0" err="1" smtClean="0"/>
              <a:t>ExplodedTerms</a:t>
            </a:r>
            <a:r>
              <a:rPr lang="en-US" altLang="zh-CN" dirty="0" smtClean="0"/>
              <a:t> plugin suggests that the user try searching for broader/narrower/related terms for a given search (e.g. a user searching for "New York (State)" would click the link for narrower terms if they're also interested in "New York (City)"). This is only relevant for libraries with highly hierarchical authority data. Did you mean? only works in the OPAC at this time. The Intranet options are here for future development.</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62</a:t>
            </a:fld>
            <a:endParaRPr lang="zh-CN" altLang="en-US"/>
          </a:p>
        </p:txBody>
      </p:sp>
    </p:spTree>
    <p:extLst>
      <p:ext uri="{BB962C8B-B14F-4D97-AF65-F5344CB8AC3E}">
        <p14:creationId xmlns:p14="http://schemas.microsoft.com/office/powerpoint/2010/main" val="172958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PDF</a:t>
            </a:r>
            <a:r>
              <a:rPr lang="zh-CN" altLang="en-US" dirty="0" smtClean="0"/>
              <a:t>格式订单</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82</a:t>
            </a:fld>
            <a:endParaRPr lang="zh-CN" altLang="en-US"/>
          </a:p>
        </p:txBody>
      </p:sp>
    </p:spTree>
    <p:extLst>
      <p:ext uri="{BB962C8B-B14F-4D97-AF65-F5344CB8AC3E}">
        <p14:creationId xmlns:p14="http://schemas.microsoft.com/office/powerpoint/2010/main" val="345236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Sometimes a copy of the record you need to catalog can't be found via Z39.50. In these cases you can create a duplicate of similar record and edit the necessary pieces to create a new record. To duplicate an existing record click 'Edit as New (Duplicate)' from the Edit menu on the Bibliographic Record</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99</a:t>
            </a:fld>
            <a:endParaRPr lang="zh-CN" altLang="en-US"/>
          </a:p>
        </p:txBody>
      </p:sp>
    </p:spTree>
    <p:extLst>
      <p:ext uri="{BB962C8B-B14F-4D97-AF65-F5344CB8AC3E}">
        <p14:creationId xmlns:p14="http://schemas.microsoft.com/office/powerpoint/2010/main" val="1079797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Items can be moved from one bibliographic record to another using the Attach Item option. Visit the bibliographic record you want to attach the item to and choose 'Attach Item' from the 'Edit' menu.</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109</a:t>
            </a:fld>
            <a:endParaRPr lang="zh-CN" altLang="en-US"/>
          </a:p>
        </p:txBody>
      </p:sp>
    </p:spTree>
    <p:extLst>
      <p:ext uri="{BB962C8B-B14F-4D97-AF65-F5344CB8AC3E}">
        <p14:creationId xmlns:p14="http://schemas.microsoft.com/office/powerpoint/2010/main" val="182777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 sure to enter a library email address to make sure that notices are sent to and from the right address.</a:t>
            </a:r>
            <a:r>
              <a:rPr lang="en-US" altLang="zh-CN" baseline="0" dirty="0" smtClean="0"/>
              <a:t> </a:t>
            </a:r>
            <a:r>
              <a:rPr lang="en-US" altLang="zh-CN" sz="1200" b="0" i="0" kern="1200" dirty="0" smtClean="0">
                <a:solidFill>
                  <a:schemeClr val="tx1"/>
                </a:solidFill>
                <a:effectLst/>
                <a:latin typeface="+mn-lt"/>
                <a:ea typeface="+mn-ea"/>
                <a:cs typeface="+mn-cs"/>
              </a:rPr>
              <a:t>If the URL field is populated then the library name will be linked in the holdings table on the OPAC. The OPAC Info box is for you to put information about the library that will appear in the OPAC when the branch name is </a:t>
            </a:r>
            <a:r>
              <a:rPr lang="en-US" altLang="zh-CN" sz="1200" b="0" i="0" kern="1200" dirty="0" err="1" smtClean="0">
                <a:solidFill>
                  <a:schemeClr val="tx1"/>
                </a:solidFill>
                <a:effectLst/>
                <a:latin typeface="+mn-lt"/>
                <a:ea typeface="+mn-ea"/>
                <a:cs typeface="+mn-cs"/>
              </a:rPr>
              <a:t>moused</a:t>
            </a:r>
            <a:r>
              <a:rPr lang="en-US" altLang="zh-CN" sz="1200" b="0" i="0" kern="1200" dirty="0" smtClean="0">
                <a:solidFill>
                  <a:schemeClr val="tx1"/>
                </a:solidFill>
                <a:effectLst/>
                <a:latin typeface="+mn-lt"/>
                <a:ea typeface="+mn-ea"/>
                <a:cs typeface="+mn-cs"/>
              </a:rPr>
              <a:t> over in the holdings table. IP Address does not have be filled in unless you plan on limiting access to your staff client to a specific IP Address.</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13</a:t>
            </a:fld>
            <a:endParaRPr lang="zh-CN" altLang="en-US"/>
          </a:p>
        </p:txBody>
      </p:sp>
    </p:spTree>
    <p:extLst>
      <p:ext uri="{BB962C8B-B14F-4D97-AF65-F5344CB8AC3E}">
        <p14:creationId xmlns:p14="http://schemas.microsoft.com/office/powerpoint/2010/main" val="267342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Give the group a 'Category type; of '</a:t>
            </a:r>
            <a:r>
              <a:rPr lang="en-US" altLang="zh-CN" dirty="0" err="1" smtClean="0"/>
              <a:t>searchdomain</a:t>
            </a:r>
            <a:r>
              <a:rPr lang="en-US" altLang="zh-CN" dirty="0" smtClean="0"/>
              <a:t>' and if you would like the group to show up in the library pull down at the top of the OPAC (with </a:t>
            </a:r>
            <a:r>
              <a:rPr lang="en-US" altLang="zh-CN" dirty="0" err="1" smtClean="0"/>
              <a:t>OpacAddMastheadLibraryPulldown</a:t>
            </a:r>
            <a:r>
              <a:rPr lang="en-US" altLang="zh-CN" dirty="0" smtClean="0"/>
              <a:t> set to 'Add') and on the advanced search page you can check the 'Show in search </a:t>
            </a:r>
            <a:r>
              <a:rPr lang="en-US" altLang="zh-CN" dirty="0" err="1" smtClean="0"/>
              <a:t>pulldown</a:t>
            </a:r>
            <a:r>
              <a:rPr lang="en-US" altLang="zh-CN" dirty="0" smtClean="0"/>
              <a:t>' box.</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17</a:t>
            </a:fld>
            <a:endParaRPr lang="zh-CN" altLang="en-US"/>
          </a:p>
        </p:txBody>
      </p:sp>
    </p:spTree>
    <p:extLst>
      <p:ext uri="{BB962C8B-B14F-4D97-AF65-F5344CB8AC3E}">
        <p14:creationId xmlns:p14="http://schemas.microsoft.com/office/powerpoint/2010/main" val="213303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Search Domain Groups allow you to search a group of libraries at the same time instead of searching just one library or all libraries.</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18</a:t>
            </a:fld>
            <a:endParaRPr lang="zh-CN" altLang="en-US"/>
          </a:p>
        </p:txBody>
      </p:sp>
    </p:spTree>
    <p:extLst>
      <p:ext uri="{BB962C8B-B14F-4D97-AF65-F5344CB8AC3E}">
        <p14:creationId xmlns:p14="http://schemas.microsoft.com/office/powerpoint/2010/main" val="33270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不设置也有默认的字段和格式</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33</a:t>
            </a:fld>
            <a:endParaRPr lang="zh-CN" altLang="en-US"/>
          </a:p>
        </p:txBody>
      </p:sp>
    </p:spTree>
    <p:extLst>
      <p:ext uri="{BB962C8B-B14F-4D97-AF65-F5344CB8AC3E}">
        <p14:creationId xmlns:p14="http://schemas.microsoft.com/office/powerpoint/2010/main" val="192325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Limit the ability to transfer items between libraries based on the library sending, the library receiving, and the item type involved. These rules only go into effect if the preference </a:t>
            </a:r>
            <a:r>
              <a:rPr lang="en-US" altLang="zh-CN" dirty="0" err="1" smtClean="0"/>
              <a:t>UseBranchTransferLimits</a:t>
            </a:r>
            <a:r>
              <a:rPr lang="en-US" altLang="zh-CN" dirty="0" smtClean="0"/>
              <a:t> is set to ON.</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35</a:t>
            </a:fld>
            <a:endParaRPr lang="zh-CN" altLang="en-US"/>
          </a:p>
        </p:txBody>
      </p:sp>
    </p:spTree>
    <p:extLst>
      <p:ext uri="{BB962C8B-B14F-4D97-AF65-F5344CB8AC3E}">
        <p14:creationId xmlns:p14="http://schemas.microsoft.com/office/powerpoint/2010/main" val="301150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 default all item types and all patrons are notified of check ins and check outs. To change this, click on the item/patron type combo that you would like to stop notices for.</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39</a:t>
            </a:fld>
            <a:endParaRPr lang="zh-CN" altLang="en-US"/>
          </a:p>
        </p:txBody>
      </p:sp>
    </p:spTree>
    <p:extLst>
      <p:ext uri="{BB962C8B-B14F-4D97-AF65-F5344CB8AC3E}">
        <p14:creationId xmlns:p14="http://schemas.microsoft.com/office/powerpoint/2010/main" val="157907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森美兰的首府芙蓉市、槟城首府乔治市、柔佛行政首府依斯干达公主城，</a:t>
            </a:r>
            <a:r>
              <a:rPr lang="en-US" altLang="zh-CN" sz="1200" b="0" i="0" kern="1200" dirty="0" smtClean="0">
                <a:solidFill>
                  <a:schemeClr val="tx1"/>
                </a:solidFill>
                <a:effectLst/>
                <a:latin typeface="+mn-lt"/>
                <a:ea typeface="+mn-ea"/>
                <a:cs typeface="+mn-cs"/>
              </a:rPr>
              <a:t>This will allow for easy entry of local cities into the patron record without risking the potential for typos or mistaken zip/postal codes.</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40</a:t>
            </a:fld>
            <a:endParaRPr lang="zh-CN" altLang="en-US"/>
          </a:p>
        </p:txBody>
      </p:sp>
    </p:spTree>
    <p:extLst>
      <p:ext uri="{BB962C8B-B14F-4D97-AF65-F5344CB8AC3E}">
        <p14:creationId xmlns:p14="http://schemas.microsoft.com/office/powerpoint/2010/main" val="94351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Do not delete or edit the Default Framework since this will cause problems with your cataloging records - always create a new template based on the Default Framework, or alter the other Frameworks.</a:t>
            </a:r>
            <a:endParaRPr lang="zh-CN" altLang="en-US" dirty="0"/>
          </a:p>
        </p:txBody>
      </p:sp>
      <p:sp>
        <p:nvSpPr>
          <p:cNvPr id="4" name="灯片编号占位符 3"/>
          <p:cNvSpPr>
            <a:spLocks noGrp="1"/>
          </p:cNvSpPr>
          <p:nvPr>
            <p:ph type="sldNum" sz="quarter" idx="10"/>
          </p:nvPr>
        </p:nvSpPr>
        <p:spPr/>
        <p:txBody>
          <a:bodyPr/>
          <a:lstStyle/>
          <a:p>
            <a:fld id="{A167A0D0-C209-42D9-AF49-79F9905EBC99}" type="slidenum">
              <a:rPr lang="zh-CN" altLang="en-US" smtClean="0"/>
              <a:t>43</a:t>
            </a:fld>
            <a:endParaRPr lang="zh-CN" altLang="en-US"/>
          </a:p>
        </p:txBody>
      </p:sp>
    </p:spTree>
    <p:extLst>
      <p:ext uri="{BB962C8B-B14F-4D97-AF65-F5344CB8AC3E}">
        <p14:creationId xmlns:p14="http://schemas.microsoft.com/office/powerpoint/2010/main" val="355736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7" name="Date Placeholder 6"/>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8" name="Slide Number Placeholder 7"/>
          <p:cNvSpPr>
            <a:spLocks noGrp="1"/>
          </p:cNvSpPr>
          <p:nvPr>
            <p:ph type="sldNum" sz="quarter" idx="11"/>
          </p:nvPr>
        </p:nvSpPr>
        <p:spPr/>
        <p:txBody>
          <a:bodyPr/>
          <a:lstStyle/>
          <a:p>
            <a:fld id="{2FC7FD98-9AB0-4732-9DE9-7452A56998F4}" type="slidenum">
              <a:rPr lang="zh-CN" altLang="en-US" smtClean="0"/>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FC7FD98-9AB0-4732-9DE9-7452A56998F4}" type="slidenum">
              <a:rPr lang="zh-CN" altLang="en-US" smtClean="0"/>
              <a:t>‹#›</a:t>
            </a:fld>
            <a:endParaRPr lang="zh-CN"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5" name="Date Placeholder 4"/>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C7FD98-9AB0-4732-9DE9-7452A56998F4}" type="slidenum">
              <a:rPr lang="zh-CN" altLang="en-US" smtClean="0"/>
              <a:t>‹#›</a:t>
            </a:fld>
            <a:endParaRPr lang="zh-CN" altLang="en-US"/>
          </a:p>
        </p:txBody>
      </p:sp>
      <p:sp>
        <p:nvSpPr>
          <p:cNvPr id="9" name="Content Placeholder 8"/>
          <p:cNvSpPr>
            <a:spLocks noGrp="1"/>
          </p:cNvSpPr>
          <p:nvPr>
            <p:ph sz="quarter" idx="13"/>
          </p:nvPr>
        </p:nvSpPr>
        <p:spPr>
          <a:xfrm>
            <a:off x="365760" y="1600200"/>
            <a:ext cx="4041648" cy="452628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FC7FD98-9AB0-4732-9DE9-7452A56998F4}" type="slidenum">
              <a:rPr lang="zh-CN" altLang="en-US" smtClean="0"/>
              <a:t>‹#›</a:t>
            </a:fld>
            <a:endParaRPr lang="zh-CN" altLang="en-US"/>
          </a:p>
        </p:txBody>
      </p:sp>
      <p:sp>
        <p:nvSpPr>
          <p:cNvPr id="11" name="Content Placeholder 10"/>
          <p:cNvSpPr>
            <a:spLocks noGrp="1"/>
          </p:cNvSpPr>
          <p:nvPr>
            <p:ph sz="quarter" idx="13"/>
          </p:nvPr>
        </p:nvSpPr>
        <p:spPr>
          <a:xfrm>
            <a:off x="457200" y="2212848"/>
            <a:ext cx="4041648" cy="39136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2B71DAC-2155-4140-B962-D53C84DC7F54}" type="datetimeFigureOut">
              <a:rPr lang="zh-CN" altLang="en-US" smtClean="0"/>
              <a:t>2019/5/28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FC7FD98-9AB0-4732-9DE9-7452A56998F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2B71DAC-2155-4140-B962-D53C84DC7F54}" type="datetimeFigureOut">
              <a:rPr lang="zh-CN" altLang="en-US" smtClean="0"/>
              <a:t>2019/5/28</a:t>
            </a:fld>
            <a:endParaRPr lang="zh-CN"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zh-CN"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FC7FD98-9AB0-4732-9DE9-7452A56998F4}" type="slidenum">
              <a:rPr lang="zh-CN" altLang="en-US" smtClean="0"/>
              <a:t>‹#›</a:t>
            </a:fld>
            <a:endParaRPr lang="zh-CN"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hyperlink" Target="https://www.librarything.com/home"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estbookbuddies.com/Kohamanuals/authorized_valu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irspy.indexdata.com/"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4" y="-243407"/>
            <a:ext cx="8712968" cy="4536504"/>
          </a:xfrm>
        </p:spPr>
        <p:txBody>
          <a:bodyPr/>
          <a:lstStyle/>
          <a:p>
            <a:r>
              <a:rPr lang="en-US" altLang="zh-CN" sz="4000" dirty="0" smtClean="0"/>
              <a:t/>
            </a:r>
            <a:br>
              <a:rPr lang="en-US" altLang="zh-CN" sz="4000" dirty="0" smtClean="0"/>
            </a:br>
            <a:r>
              <a:rPr lang="en-US" altLang="zh-CN" sz="3600" dirty="0" smtClean="0"/>
              <a:t>2019</a:t>
            </a:r>
            <a:r>
              <a:rPr lang="zh-CN" altLang="en-US" sz="3600" dirty="0" smtClean="0"/>
              <a:t>马来西亚华文独中图书馆工作坊</a:t>
            </a:r>
            <a:r>
              <a:rPr lang="en-US" altLang="zh-CN" sz="3600" dirty="0" smtClean="0"/>
              <a:t/>
            </a:r>
            <a:br>
              <a:rPr lang="en-US" altLang="zh-CN" sz="3600" dirty="0" smtClean="0"/>
            </a:br>
            <a:r>
              <a:rPr lang="en-US" altLang="zh-CN" sz="3600" dirty="0" smtClean="0"/>
              <a:t>Library Workshop of Malaysia Independent Chinese Secondary </a:t>
            </a:r>
            <a:r>
              <a:rPr lang="en-US" altLang="zh-CN" sz="3600" dirty="0"/>
              <a:t>Schools 2019</a:t>
            </a:r>
            <a:r>
              <a:rPr lang="en-US" altLang="zh-CN" sz="4000" dirty="0"/>
              <a:t/>
            </a:r>
            <a:br>
              <a:rPr lang="en-US" altLang="zh-CN" sz="4000" dirty="0"/>
            </a:br>
            <a:r>
              <a:rPr lang="en-US" altLang="zh-CN" sz="4000" dirty="0"/>
              <a:t>Koha</a:t>
            </a:r>
            <a:r>
              <a:rPr lang="zh-CN" altLang="en-US" sz="4000" dirty="0"/>
              <a:t>系统介绍及基本操作</a:t>
            </a:r>
            <a:br>
              <a:rPr lang="zh-CN" altLang="en-US" sz="4000" dirty="0"/>
            </a:br>
            <a:r>
              <a:rPr lang="en-US" altLang="zh-CN" sz="4000" dirty="0" smtClean="0"/>
              <a:t>Introductions </a:t>
            </a:r>
            <a:r>
              <a:rPr lang="en-US" altLang="zh-CN" sz="4000" dirty="0"/>
              <a:t>to Koha</a:t>
            </a:r>
            <a:r>
              <a:rPr lang="en-US" altLang="zh-CN" sz="4000" dirty="0" smtClean="0"/>
              <a:t/>
            </a:r>
            <a:br>
              <a:rPr lang="en-US" altLang="zh-CN" sz="4000" dirty="0" smtClean="0"/>
            </a:br>
            <a:endParaRPr lang="zh-CN" altLang="en-US" sz="4000" dirty="0"/>
          </a:p>
        </p:txBody>
      </p:sp>
      <p:sp>
        <p:nvSpPr>
          <p:cNvPr id="3" name="副标题 2"/>
          <p:cNvSpPr>
            <a:spLocks noGrp="1"/>
          </p:cNvSpPr>
          <p:nvPr>
            <p:ph type="subTitle" idx="1"/>
          </p:nvPr>
        </p:nvSpPr>
        <p:spPr>
          <a:xfrm>
            <a:off x="1371600" y="3717032"/>
            <a:ext cx="6440760" cy="2455168"/>
          </a:xfrm>
        </p:spPr>
        <p:txBody>
          <a:bodyPr>
            <a:normAutofit/>
          </a:bodyPr>
          <a:lstStyle/>
          <a:p>
            <a:r>
              <a:rPr lang="zh-CN" altLang="en-US" b="1" dirty="0" smtClean="0">
                <a:latin typeface="Arial" pitchFamily="34" charset="0"/>
                <a:cs typeface="Arial" pitchFamily="34" charset="0"/>
              </a:rPr>
              <a:t>厦门大学图书馆</a:t>
            </a:r>
            <a:endParaRPr lang="en-US" altLang="zh-CN" b="1" dirty="0" smtClean="0">
              <a:latin typeface="Arial" pitchFamily="34" charset="0"/>
              <a:cs typeface="Arial" pitchFamily="34" charset="0"/>
            </a:endParaRPr>
          </a:p>
          <a:p>
            <a:r>
              <a:rPr lang="en-US" altLang="zh-CN" dirty="0" smtClean="0">
                <a:latin typeface="Arial" pitchFamily="34" charset="0"/>
                <a:cs typeface="Arial" pitchFamily="34" charset="0"/>
              </a:rPr>
              <a:t>Xiamen University Libraries</a:t>
            </a:r>
            <a:r>
              <a:rPr lang="zh-CN" altLang="en-US" dirty="0" smtClean="0">
                <a:latin typeface="Arial" pitchFamily="34" charset="0"/>
                <a:cs typeface="Arial" pitchFamily="34" charset="0"/>
              </a:rPr>
              <a:t> </a:t>
            </a:r>
            <a:endParaRPr lang="en-US" altLang="zh-CN" dirty="0" smtClean="0">
              <a:latin typeface="Arial" pitchFamily="34" charset="0"/>
              <a:cs typeface="Arial" pitchFamily="34" charset="0"/>
            </a:endParaRPr>
          </a:p>
          <a:p>
            <a:r>
              <a:rPr lang="zh-CN" altLang="en-US" sz="2000" b="1" dirty="0" smtClean="0">
                <a:latin typeface="Arial" pitchFamily="34" charset="0"/>
                <a:cs typeface="Arial" pitchFamily="34" charset="0"/>
              </a:rPr>
              <a:t>陈娟  副研究馆员</a:t>
            </a:r>
            <a:endParaRPr lang="en-US" altLang="zh-CN" sz="2000" b="1" dirty="0" smtClean="0">
              <a:latin typeface="Arial" pitchFamily="34" charset="0"/>
              <a:cs typeface="Arial" pitchFamily="34" charset="0"/>
            </a:endParaRPr>
          </a:p>
          <a:p>
            <a:r>
              <a:rPr lang="en-US" altLang="zh-CN" sz="2000" dirty="0" smtClean="0">
                <a:solidFill>
                  <a:schemeClr val="tx1"/>
                </a:solidFill>
                <a:latin typeface="Arial" pitchFamily="34" charset="0"/>
                <a:cs typeface="Arial" pitchFamily="34" charset="0"/>
              </a:rPr>
              <a:t>Juan CHEN Associate Research Librarian</a:t>
            </a:r>
          </a:p>
          <a:p>
            <a:r>
              <a:rPr lang="zh-CN" altLang="en-US" sz="1800" dirty="0" smtClean="0">
                <a:latin typeface="Arial" pitchFamily="34" charset="0"/>
                <a:cs typeface="Arial" pitchFamily="34" charset="0"/>
              </a:rPr>
              <a:t>马来西亚分校 </a:t>
            </a:r>
            <a:r>
              <a:rPr lang="en-US" altLang="zh-CN" sz="1800" dirty="0" smtClean="0">
                <a:latin typeface="Arial" pitchFamily="34" charset="0"/>
                <a:cs typeface="Arial" pitchFamily="34" charset="0"/>
              </a:rPr>
              <a:t>A1 Room G9 </a:t>
            </a:r>
            <a:endParaRPr lang="en-US" altLang="zh-CN" sz="1800" dirty="0" smtClean="0">
              <a:latin typeface="Arial" pitchFamily="34" charset="0"/>
              <a:cs typeface="Arial" pitchFamily="34" charset="0"/>
            </a:endParaRPr>
          </a:p>
          <a:p>
            <a:r>
              <a:rPr lang="en-US" altLang="zh-CN" sz="1800" dirty="0" smtClean="0">
                <a:latin typeface="Arial" pitchFamily="34" charset="0"/>
                <a:cs typeface="Arial" pitchFamily="34" charset="0"/>
              </a:rPr>
              <a:t>2019-05-28 8:30 am</a:t>
            </a:r>
            <a:endParaRPr lang="zh-CN" altLang="en-US" sz="1800" dirty="0">
              <a:latin typeface="Arial" pitchFamily="34" charset="0"/>
              <a:cs typeface="Arial" pitchFamily="34" charset="0"/>
            </a:endParaRPr>
          </a:p>
        </p:txBody>
      </p:sp>
    </p:spTree>
    <p:extLst>
      <p:ext uri="{BB962C8B-B14F-4D97-AF65-F5344CB8AC3E}">
        <p14:creationId xmlns:p14="http://schemas.microsoft.com/office/powerpoint/2010/main" val="18776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、基本参数</a:t>
            </a:r>
            <a:endParaRPr lang="zh-CN" altLang="en-US" dirty="0"/>
          </a:p>
        </p:txBody>
      </p:sp>
      <p:sp>
        <p:nvSpPr>
          <p:cNvPr id="3" name="内容占位符 2"/>
          <p:cNvSpPr>
            <a:spLocks noGrp="1"/>
          </p:cNvSpPr>
          <p:nvPr>
            <p:ph idx="1"/>
          </p:nvPr>
        </p:nvSpPr>
        <p:spPr/>
        <p:txBody>
          <a:bodyPr/>
          <a:lstStyle/>
          <a:p>
            <a:pPr marL="0" indent="0">
              <a:buNone/>
            </a:pPr>
            <a:r>
              <a:rPr lang="en-US" altLang="zh-CN" b="1" dirty="0" smtClean="0"/>
              <a:t>1.1 Libraries </a:t>
            </a:r>
            <a:r>
              <a:rPr lang="en-US" altLang="zh-CN" b="1" dirty="0"/>
              <a:t>&amp; </a:t>
            </a:r>
            <a:r>
              <a:rPr lang="en-US" altLang="zh-CN" b="1" dirty="0" smtClean="0"/>
              <a:t>Groups </a:t>
            </a:r>
            <a:r>
              <a:rPr lang="zh-CN" altLang="en-US" b="1" dirty="0" smtClean="0"/>
              <a:t>图书馆和图书馆群组</a:t>
            </a:r>
            <a:endParaRPr lang="en-US" altLang="zh-CN" b="1" dirty="0"/>
          </a:p>
          <a:p>
            <a:pPr marL="0" indent="0">
              <a:buNone/>
            </a:pPr>
            <a:r>
              <a:rPr lang="en-US" altLang="zh-CN" b="1" dirty="0" smtClean="0"/>
              <a:t>1.2 Item Types </a:t>
            </a:r>
            <a:r>
              <a:rPr lang="zh-CN" altLang="en-US" b="1" dirty="0" smtClean="0"/>
              <a:t>馆藏类型</a:t>
            </a:r>
            <a:endParaRPr lang="en-US" altLang="zh-CN" b="1" dirty="0" smtClean="0"/>
          </a:p>
          <a:p>
            <a:pPr marL="0" indent="0">
              <a:buNone/>
            </a:pPr>
            <a:r>
              <a:rPr lang="en-US" altLang="zh-CN" b="1" dirty="0" smtClean="0"/>
              <a:t>1.3 Authorized Values </a:t>
            </a:r>
            <a:r>
              <a:rPr lang="zh-CN" altLang="en-US" b="1" dirty="0" smtClean="0"/>
              <a:t>赋值</a:t>
            </a:r>
            <a:endParaRPr lang="en-US" altLang="zh-CN" dirty="0"/>
          </a:p>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4680520" cy="293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07175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 Deleting Records</a:t>
            </a:r>
            <a:endParaRPr lang="zh-CN" altLang="en-US" dirty="0"/>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8229600" cy="418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771800" y="3573016"/>
            <a:ext cx="1224136"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1740293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8201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987824" y="3284984"/>
            <a:ext cx="115212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2358903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Adding </a:t>
            </a:r>
            <a:r>
              <a:rPr lang="en-US" altLang="zh-CN" dirty="0"/>
              <a:t>Items/Editing </a:t>
            </a:r>
            <a:r>
              <a:rPr lang="en-US" altLang="zh-CN" dirty="0" smtClean="0"/>
              <a:t>Items</a:t>
            </a:r>
            <a:endParaRPr lang="zh-CN"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890" y="2086043"/>
            <a:ext cx="7340220" cy="355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059832" y="2996952"/>
            <a:ext cx="1152128"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6923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104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971600" y="1988840"/>
            <a:ext cx="7128792"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0293945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640960" cy="476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67544" y="2132856"/>
            <a:ext cx="72008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圆角矩形 1"/>
          <p:cNvSpPr/>
          <p:nvPr/>
        </p:nvSpPr>
        <p:spPr>
          <a:xfrm>
            <a:off x="3563888" y="1556792"/>
            <a:ext cx="1800200" cy="11521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563888" y="3549266"/>
            <a:ext cx="136815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225809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5" y="1062713"/>
            <a:ext cx="9144059" cy="36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9917" y="1268760"/>
            <a:ext cx="93610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1547664" y="3284984"/>
            <a:ext cx="64807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圆角矩形 5"/>
          <p:cNvSpPr/>
          <p:nvPr/>
        </p:nvSpPr>
        <p:spPr>
          <a:xfrm>
            <a:off x="3131840" y="3284984"/>
            <a:ext cx="100811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40127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2.5 Item Information</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4784"/>
            <a:ext cx="7501458" cy="503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771800" y="4003930"/>
            <a:ext cx="1950529" cy="2171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059832" y="5733256"/>
            <a:ext cx="3672408" cy="789821"/>
          </a:xfrm>
          <a:prstGeom prst="roundRect">
            <a:avLst>
              <a:gd name="adj" fmla="val 543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256295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764704"/>
            <a:ext cx="53285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195736" y="3140968"/>
            <a:ext cx="403244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562663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6641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115616" y="1556792"/>
            <a:ext cx="100811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978323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2.6 Moving </a:t>
            </a:r>
            <a:r>
              <a:rPr lang="en-US" altLang="zh-CN" dirty="0"/>
              <a:t>Items</a:t>
            </a:r>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0807"/>
            <a:ext cx="7992888" cy="474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851920" y="3933056"/>
            <a:ext cx="93610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1561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7" y="1340768"/>
            <a:ext cx="9168647" cy="53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9512" y="463321"/>
            <a:ext cx="8424936" cy="836126"/>
          </a:xfrm>
          <a:prstGeom prst="rect">
            <a:avLst/>
          </a:prstGeom>
        </p:spPr>
        <p:txBody>
          <a:bodyPr wrap="square">
            <a:spAutoFit/>
          </a:bodyPr>
          <a:lstStyle/>
          <a:p>
            <a:pPr algn="ctr">
              <a:lnSpc>
                <a:spcPts val="5800"/>
              </a:lnSpc>
              <a:spcBef>
                <a:spcPct val="0"/>
              </a:spcBef>
            </a:pPr>
            <a:r>
              <a:rPr lang="en-US" altLang="zh-CN" sz="5400" dirty="0" smtClean="0">
                <a:solidFill>
                  <a:schemeClr val="tx2"/>
                </a:solidFill>
                <a:effectLst>
                  <a:outerShdw blurRad="63500" dist="38100" dir="5400000" algn="t" rotWithShape="0">
                    <a:prstClr val="black">
                      <a:alpha val="25000"/>
                    </a:prstClr>
                  </a:outerShdw>
                </a:effectLst>
                <a:ea typeface="+mj-ea"/>
                <a:cs typeface="+mj-cs"/>
              </a:rPr>
              <a:t>1.1 Libraries </a:t>
            </a:r>
            <a:r>
              <a:rPr lang="en-US" altLang="zh-CN" sz="5400" dirty="0">
                <a:solidFill>
                  <a:schemeClr val="tx2"/>
                </a:solidFill>
                <a:effectLst>
                  <a:outerShdw blurRad="63500" dist="38100" dir="5400000" algn="t" rotWithShape="0">
                    <a:prstClr val="black">
                      <a:alpha val="25000"/>
                    </a:prstClr>
                  </a:outerShdw>
                </a:effectLst>
                <a:ea typeface="+mj-ea"/>
                <a:cs typeface="+mj-cs"/>
              </a:rPr>
              <a:t>&amp; Groups</a:t>
            </a:r>
            <a:endParaRPr lang="zh-CN" altLang="en-US" sz="5400" dirty="0">
              <a:solidFill>
                <a:schemeClr val="tx2"/>
              </a:solidFill>
              <a:effectLst>
                <a:outerShdw blurRad="63500" dist="38100" dir="5400000" algn="t" rotWithShape="0">
                  <a:prstClr val="black">
                    <a:alpha val="25000"/>
                  </a:prstClr>
                </a:outerShdw>
              </a:effectLst>
              <a:ea typeface="+mj-ea"/>
              <a:cs typeface="+mj-cs"/>
            </a:endParaRPr>
          </a:p>
        </p:txBody>
      </p:sp>
      <p:sp>
        <p:nvSpPr>
          <p:cNvPr id="2" name="圆角矩形 1"/>
          <p:cNvSpPr/>
          <p:nvPr/>
        </p:nvSpPr>
        <p:spPr>
          <a:xfrm>
            <a:off x="179512" y="3284984"/>
            <a:ext cx="1152128" cy="144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691680" y="2780928"/>
            <a:ext cx="864096"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69411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319337"/>
            <a:ext cx="78200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504122" y="3760012"/>
            <a:ext cx="57606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87115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a:t>
            </a:r>
            <a:r>
              <a:rPr lang="en-US" altLang="zh-CN" dirty="0" smtClean="0"/>
              <a:t>Patrons</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a:t>3.1 Add a Patron</a:t>
            </a:r>
          </a:p>
          <a:p>
            <a:pPr marL="0" indent="0">
              <a:buNone/>
            </a:pPr>
            <a:r>
              <a:rPr lang="en-US" altLang="zh-CN" b="1" dirty="0"/>
              <a:t>3.2 Duplicate a Patron</a:t>
            </a:r>
          </a:p>
          <a:p>
            <a:pPr marL="0" indent="0">
              <a:buNone/>
            </a:pPr>
            <a:r>
              <a:rPr lang="en-US" altLang="zh-CN" b="1" dirty="0"/>
              <a:t>3.3 Import Patrons</a:t>
            </a:r>
          </a:p>
          <a:p>
            <a:pPr marL="0" indent="0">
              <a:buNone/>
            </a:pPr>
            <a:r>
              <a:rPr lang="en-US" altLang="zh-CN" b="1" dirty="0"/>
              <a:t>3.4 Add Patron Images</a:t>
            </a:r>
            <a:endParaRPr lang="zh-CN" altLang="en-US" b="1" dirty="0"/>
          </a:p>
        </p:txBody>
      </p:sp>
    </p:spTree>
    <p:extLst>
      <p:ext uri="{BB962C8B-B14F-4D97-AF65-F5344CB8AC3E}">
        <p14:creationId xmlns:p14="http://schemas.microsoft.com/office/powerpoint/2010/main" val="42240153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三、主要模块</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en-US" altLang="zh-CN" sz="2800" b="1" dirty="0"/>
              <a:t>Acquisition </a:t>
            </a:r>
            <a:r>
              <a:rPr lang="zh-CN" altLang="en-US" sz="2800" b="1" dirty="0"/>
              <a:t>采访</a:t>
            </a:r>
            <a:endParaRPr lang="en-US" altLang="zh-CN" sz="2800" b="1" dirty="0"/>
          </a:p>
          <a:p>
            <a:pPr marL="514350" indent="-514350">
              <a:buFont typeface="+mj-lt"/>
              <a:buAutoNum type="arabicPeriod"/>
            </a:pPr>
            <a:r>
              <a:rPr lang="en-US" altLang="zh-CN" sz="2800" b="1" dirty="0"/>
              <a:t>Cataloguing </a:t>
            </a:r>
            <a:r>
              <a:rPr lang="zh-CN" altLang="en-US" sz="2800" b="1" dirty="0"/>
              <a:t>编目</a:t>
            </a:r>
            <a:endParaRPr lang="en-US" altLang="zh-CN" sz="2800" b="1" dirty="0"/>
          </a:p>
          <a:p>
            <a:pPr marL="514350" indent="-514350">
              <a:buFont typeface="+mj-lt"/>
              <a:buAutoNum type="arabicPeriod"/>
            </a:pPr>
            <a:r>
              <a:rPr lang="en-US" altLang="zh-CN" sz="2800" b="1" dirty="0">
                <a:solidFill>
                  <a:srgbClr val="FF0000"/>
                </a:solidFill>
              </a:rPr>
              <a:t>Patrons </a:t>
            </a:r>
            <a:r>
              <a:rPr lang="zh-CN" altLang="en-US" sz="2800" b="1" dirty="0">
                <a:solidFill>
                  <a:srgbClr val="FF0000"/>
                </a:solidFill>
              </a:rPr>
              <a:t>用户</a:t>
            </a:r>
            <a:endParaRPr lang="en-US" altLang="zh-CN" sz="2800" b="1" dirty="0">
              <a:solidFill>
                <a:srgbClr val="FF0000"/>
              </a:solidFill>
            </a:endParaRPr>
          </a:p>
          <a:p>
            <a:pPr marL="514350" indent="-514350">
              <a:buFont typeface="+mj-lt"/>
              <a:buAutoNum type="arabicPeriod"/>
            </a:pPr>
            <a:r>
              <a:rPr lang="en-US" altLang="zh-CN" sz="2800" b="1" dirty="0"/>
              <a:t>Circulations </a:t>
            </a:r>
            <a:r>
              <a:rPr lang="zh-CN" altLang="en-US" sz="2800" b="1" dirty="0"/>
              <a:t>流通</a:t>
            </a:r>
          </a:p>
        </p:txBody>
      </p:sp>
    </p:spTree>
    <p:extLst>
      <p:ext uri="{BB962C8B-B14F-4D97-AF65-F5344CB8AC3E}">
        <p14:creationId xmlns:p14="http://schemas.microsoft.com/office/powerpoint/2010/main" val="42619801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3.1 Add a Patron</a:t>
            </a:r>
            <a:endParaRPr lang="zh-CN" altLang="en-US"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28270"/>
            <a:ext cx="8734425"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4"/>
          <p:cNvSpPr/>
          <p:nvPr/>
        </p:nvSpPr>
        <p:spPr>
          <a:xfrm>
            <a:off x="2195736" y="3861048"/>
            <a:ext cx="108012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195736" y="3284984"/>
            <a:ext cx="108012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03841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62" y="1315350"/>
            <a:ext cx="74866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691680" y="2420888"/>
            <a:ext cx="3030707"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09250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7" y="116632"/>
            <a:ext cx="73247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25" y="2996952"/>
            <a:ext cx="73056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900778" y="1477319"/>
            <a:ext cx="2520280" cy="3327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331640" y="4509120"/>
            <a:ext cx="3888432"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331640" y="3284984"/>
            <a:ext cx="2448272"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2396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4104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76" y="2420888"/>
            <a:ext cx="741045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187624" y="620688"/>
            <a:ext cx="3456384"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971600" y="3140968"/>
            <a:ext cx="2664296"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724257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73533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259632" y="1124744"/>
            <a:ext cx="3960440" cy="28083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93947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Duplicate </a:t>
            </a:r>
            <a:r>
              <a:rPr lang="en-US" altLang="zh-CN" dirty="0"/>
              <a:t>a </a:t>
            </a:r>
            <a:r>
              <a:rPr lang="en-US" altLang="zh-CN" dirty="0" smtClean="0"/>
              <a:t>patron</a:t>
            </a:r>
            <a:endParaRPr lang="zh-CN" alt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41" y="1844824"/>
            <a:ext cx="893685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283968" y="1988840"/>
            <a:ext cx="72008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66656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Import Patrons</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568952" cy="512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731625" y="3068959"/>
            <a:ext cx="1264311" cy="241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755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045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9871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87" y="1272658"/>
            <a:ext cx="852487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54187" y="2348880"/>
            <a:ext cx="1553517"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57834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0" y="1412776"/>
            <a:ext cx="895955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716016" y="2060848"/>
            <a:ext cx="403244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915134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56578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3933056"/>
            <a:ext cx="57054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601171" y="2348880"/>
            <a:ext cx="100811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699792" y="4293096"/>
            <a:ext cx="2520280"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699792" y="5157018"/>
            <a:ext cx="2520280" cy="792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609283" y="2924944"/>
            <a:ext cx="3779141" cy="646331"/>
          </a:xfrm>
          <a:prstGeom prst="rect">
            <a:avLst/>
          </a:prstGeom>
          <a:noFill/>
        </p:spPr>
        <p:txBody>
          <a:bodyPr wrap="square" rtlCol="0">
            <a:spAutoFit/>
          </a:bodyPr>
          <a:lstStyle/>
          <a:p>
            <a:r>
              <a:rPr lang="en-US" altLang="zh-CN" b="1" dirty="0" smtClean="0">
                <a:solidFill>
                  <a:srgbClr val="FF0000"/>
                </a:solidFill>
              </a:rPr>
              <a:t>Campus Card Number</a:t>
            </a:r>
          </a:p>
          <a:p>
            <a:r>
              <a:rPr lang="en-US" altLang="zh-CN" b="1" dirty="0" smtClean="0">
                <a:solidFill>
                  <a:srgbClr val="FF0000"/>
                </a:solidFill>
              </a:rPr>
              <a:t>Identification</a:t>
            </a:r>
            <a:endParaRPr lang="zh-CN" altLang="en-US" b="1" dirty="0">
              <a:solidFill>
                <a:srgbClr val="FF0000"/>
              </a:solidFill>
            </a:endParaRPr>
          </a:p>
        </p:txBody>
      </p:sp>
    </p:spTree>
    <p:extLst>
      <p:ext uri="{BB962C8B-B14F-4D97-AF65-F5344CB8AC3E}">
        <p14:creationId xmlns:p14="http://schemas.microsoft.com/office/powerpoint/2010/main" val="9516154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三、主要模块</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en-US" altLang="zh-CN" sz="2800" b="1" dirty="0"/>
              <a:t>Acquisition </a:t>
            </a:r>
            <a:r>
              <a:rPr lang="zh-CN" altLang="en-US" sz="2800" b="1" dirty="0"/>
              <a:t>采访</a:t>
            </a:r>
            <a:endParaRPr lang="en-US" altLang="zh-CN" sz="2800" b="1" dirty="0"/>
          </a:p>
          <a:p>
            <a:pPr marL="514350" indent="-514350">
              <a:buFont typeface="+mj-lt"/>
              <a:buAutoNum type="arabicPeriod"/>
            </a:pPr>
            <a:r>
              <a:rPr lang="en-US" altLang="zh-CN" sz="2800" b="1" dirty="0"/>
              <a:t>Cataloguing </a:t>
            </a:r>
            <a:r>
              <a:rPr lang="zh-CN" altLang="en-US" sz="2800" b="1" dirty="0"/>
              <a:t>编目</a:t>
            </a:r>
            <a:endParaRPr lang="en-US" altLang="zh-CN" sz="2800" b="1" dirty="0"/>
          </a:p>
          <a:p>
            <a:pPr marL="514350" indent="-514350">
              <a:buFont typeface="+mj-lt"/>
              <a:buAutoNum type="arabicPeriod"/>
            </a:pPr>
            <a:r>
              <a:rPr lang="en-US" altLang="zh-CN" sz="2800" b="1" dirty="0"/>
              <a:t>Patrons </a:t>
            </a:r>
            <a:r>
              <a:rPr lang="zh-CN" altLang="en-US" sz="2800" b="1" dirty="0"/>
              <a:t>用户</a:t>
            </a:r>
            <a:endParaRPr lang="en-US" altLang="zh-CN" sz="2800" b="1" dirty="0"/>
          </a:p>
          <a:p>
            <a:pPr marL="514350" indent="-514350">
              <a:buFont typeface="+mj-lt"/>
              <a:buAutoNum type="arabicPeriod"/>
            </a:pPr>
            <a:r>
              <a:rPr lang="en-US" altLang="zh-CN" sz="2800" b="1" dirty="0">
                <a:solidFill>
                  <a:srgbClr val="FF0000"/>
                </a:solidFill>
              </a:rPr>
              <a:t>Circulations </a:t>
            </a:r>
            <a:r>
              <a:rPr lang="zh-CN" altLang="en-US" sz="2800" b="1" dirty="0">
                <a:solidFill>
                  <a:srgbClr val="FF0000"/>
                </a:solidFill>
              </a:rPr>
              <a:t>流通</a:t>
            </a:r>
          </a:p>
        </p:txBody>
      </p:sp>
    </p:spTree>
    <p:extLst>
      <p:ext uri="{BB962C8B-B14F-4D97-AF65-F5344CB8AC3E}">
        <p14:creationId xmlns:p14="http://schemas.microsoft.com/office/powerpoint/2010/main" val="31668250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Add Patron Images</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60645" cy="495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907704" y="4653136"/>
            <a:ext cx="1368152"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051720" y="2060848"/>
            <a:ext cx="100811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39174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0141" cy="395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99792" y="4869160"/>
            <a:ext cx="3096344" cy="369332"/>
          </a:xfrm>
          <a:prstGeom prst="rect">
            <a:avLst/>
          </a:prstGeom>
          <a:noFill/>
        </p:spPr>
        <p:txBody>
          <a:bodyPr wrap="square" rtlCol="0">
            <a:spAutoFit/>
          </a:bodyPr>
          <a:lstStyle/>
          <a:p>
            <a:r>
              <a:rPr lang="en-US" altLang="zh-CN" b="1" dirty="0" smtClean="0">
                <a:solidFill>
                  <a:srgbClr val="FF0000"/>
                </a:solidFill>
              </a:rPr>
              <a:t>200*300 dpi, less than 100k</a:t>
            </a:r>
            <a:endParaRPr lang="zh-CN" altLang="en-US" b="1" dirty="0">
              <a:solidFill>
                <a:srgbClr val="FF0000"/>
              </a:solidFill>
            </a:endParaRPr>
          </a:p>
        </p:txBody>
      </p:sp>
    </p:spTree>
    <p:extLst>
      <p:ext uri="{BB962C8B-B14F-4D97-AF65-F5344CB8AC3E}">
        <p14:creationId xmlns:p14="http://schemas.microsoft.com/office/powerpoint/2010/main" val="8514856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04664"/>
            <a:ext cx="661987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899592" y="3356992"/>
            <a:ext cx="1584176"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843808" y="1556792"/>
            <a:ext cx="576064"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283968" y="3212976"/>
            <a:ext cx="3456384" cy="369332"/>
          </a:xfrm>
          <a:prstGeom prst="rect">
            <a:avLst/>
          </a:prstGeom>
          <a:noFill/>
        </p:spPr>
        <p:txBody>
          <a:bodyPr wrap="square" rtlCol="0">
            <a:spAutoFit/>
          </a:bodyPr>
          <a:lstStyle/>
          <a:p>
            <a:r>
              <a:rPr lang="zh-CN" altLang="en-US" b="1" dirty="0" smtClean="0">
                <a:solidFill>
                  <a:srgbClr val="FF0000"/>
                </a:solidFill>
              </a:rPr>
              <a:t>批量导入用户照片</a:t>
            </a:r>
            <a:endParaRPr lang="zh-CN" altLang="en-US" b="1" dirty="0">
              <a:solidFill>
                <a:srgbClr val="FF0000"/>
              </a:solidFill>
            </a:endParaRPr>
          </a:p>
        </p:txBody>
      </p:sp>
    </p:spTree>
    <p:extLst>
      <p:ext uri="{BB962C8B-B14F-4D97-AF65-F5344CB8AC3E}">
        <p14:creationId xmlns:p14="http://schemas.microsoft.com/office/powerpoint/2010/main" val="199978916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16" y="-99392"/>
            <a:ext cx="7116227" cy="31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65" y="3054896"/>
            <a:ext cx="6120680" cy="345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267744" y="1052736"/>
            <a:ext cx="2266085" cy="4250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59632" y="4509120"/>
            <a:ext cx="2520280"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60858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a:t>
            </a:r>
            <a:r>
              <a:rPr lang="en-US" altLang="zh-CN" dirty="0" smtClean="0"/>
              <a:t>Circulation</a:t>
            </a:r>
            <a:endParaRPr lang="zh-CN" altLang="en-US" dirty="0"/>
          </a:p>
        </p:txBody>
      </p:sp>
      <p:sp>
        <p:nvSpPr>
          <p:cNvPr id="3" name="内容占位符 2"/>
          <p:cNvSpPr>
            <a:spLocks noGrp="1"/>
          </p:cNvSpPr>
          <p:nvPr>
            <p:ph idx="1"/>
          </p:nvPr>
        </p:nvSpPr>
        <p:spPr/>
        <p:txBody>
          <a:bodyPr>
            <a:noAutofit/>
          </a:bodyPr>
          <a:lstStyle/>
          <a:p>
            <a:pPr marL="0" indent="0">
              <a:buNone/>
            </a:pPr>
            <a:r>
              <a:rPr lang="en-US" altLang="zh-CN" b="1" dirty="0"/>
              <a:t>4.1 Checking Items Out</a:t>
            </a:r>
          </a:p>
          <a:p>
            <a:pPr marL="0" indent="0">
              <a:buNone/>
            </a:pPr>
            <a:r>
              <a:rPr lang="en-US" altLang="zh-CN" b="1" dirty="0"/>
              <a:t>4.2 Renewing checked out items</a:t>
            </a:r>
          </a:p>
          <a:p>
            <a:pPr marL="0" indent="0">
              <a:buNone/>
            </a:pPr>
            <a:r>
              <a:rPr lang="en-US" altLang="zh-CN" b="1" dirty="0"/>
              <a:t>4.3 Checking Items In</a:t>
            </a:r>
          </a:p>
          <a:p>
            <a:pPr marL="0" indent="0">
              <a:buNone/>
            </a:pPr>
            <a:r>
              <a:rPr lang="en-US" altLang="zh-CN" b="1" dirty="0"/>
              <a:t>4.4 Setting up Messages</a:t>
            </a:r>
          </a:p>
          <a:p>
            <a:pPr marL="0" indent="0">
              <a:buNone/>
            </a:pPr>
            <a:r>
              <a:rPr lang="en-US" altLang="zh-CN" b="1" dirty="0"/>
              <a:t>4.5 Placing Holds in Staff Client</a:t>
            </a:r>
          </a:p>
          <a:p>
            <a:pPr marL="0" indent="0">
              <a:buNone/>
            </a:pPr>
            <a:r>
              <a:rPr lang="en-US" altLang="zh-CN" b="1" dirty="0"/>
              <a:t>4.6 Overdue with fines</a:t>
            </a:r>
          </a:p>
        </p:txBody>
      </p:sp>
    </p:spTree>
    <p:extLst>
      <p:ext uri="{BB962C8B-B14F-4D97-AF65-F5344CB8AC3E}">
        <p14:creationId xmlns:p14="http://schemas.microsoft.com/office/powerpoint/2010/main" val="23212240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四、应用案例</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en-US" altLang="zh-CN" b="1" dirty="0" smtClean="0"/>
              <a:t>Librarything MARC</a:t>
            </a:r>
            <a:r>
              <a:rPr lang="zh-CN" altLang="en-US" b="1" dirty="0" smtClean="0"/>
              <a:t>数据导入</a:t>
            </a:r>
            <a:r>
              <a:rPr lang="en-US" altLang="zh-CN" b="1" dirty="0" smtClean="0"/>
              <a:t>Koha</a:t>
            </a:r>
          </a:p>
          <a:p>
            <a:pPr marL="457200" indent="-457200">
              <a:buFont typeface="+mj-lt"/>
              <a:buAutoNum type="arabicPeriod"/>
            </a:pPr>
            <a:r>
              <a:rPr lang="zh-CN" altLang="en-US" b="1" dirty="0"/>
              <a:t>大陆</a:t>
            </a:r>
            <a:r>
              <a:rPr lang="zh-CN" altLang="en-US" b="1" dirty="0" smtClean="0"/>
              <a:t>供应商提供的</a:t>
            </a:r>
            <a:r>
              <a:rPr lang="en-US" altLang="zh-CN" b="1" dirty="0" smtClean="0"/>
              <a:t>UNIMARC</a:t>
            </a:r>
            <a:r>
              <a:rPr lang="zh-CN" altLang="en-US" b="1" dirty="0" smtClean="0"/>
              <a:t>数据导入</a:t>
            </a:r>
            <a:r>
              <a:rPr lang="en-US" altLang="zh-CN" b="1" dirty="0" smtClean="0"/>
              <a:t>Koha</a:t>
            </a:r>
          </a:p>
          <a:p>
            <a:endParaRPr lang="zh-CN" altLang="en-US" dirty="0"/>
          </a:p>
        </p:txBody>
      </p:sp>
    </p:spTree>
    <p:extLst>
      <p:ext uri="{BB962C8B-B14F-4D97-AF65-F5344CB8AC3E}">
        <p14:creationId xmlns:p14="http://schemas.microsoft.com/office/powerpoint/2010/main" val="1623389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367"/>
            <a:ext cx="6912768" cy="662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907704" y="3212977"/>
            <a:ext cx="5976664"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331640" y="2367"/>
            <a:ext cx="5256584" cy="4743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907704" y="4437112"/>
            <a:ext cx="5976664"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272735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a:t>
            </a:r>
            <a:r>
              <a:rPr lang="en-US" altLang="zh-CN" dirty="0"/>
              <a:t>Librarything MARC</a:t>
            </a:r>
            <a:r>
              <a:rPr lang="zh-CN" altLang="en-US" dirty="0"/>
              <a:t>数据导入</a:t>
            </a:r>
            <a:r>
              <a:rPr lang="en-US" altLang="zh-CN" dirty="0" smtClean="0"/>
              <a:t>Koha</a:t>
            </a:r>
            <a:endParaRPr lang="zh-CN" altLang="en-US" dirty="0"/>
          </a:p>
        </p:txBody>
      </p:sp>
      <p:sp>
        <p:nvSpPr>
          <p:cNvPr id="3" name="内容占位符 2"/>
          <p:cNvSpPr>
            <a:spLocks noGrp="1"/>
          </p:cNvSpPr>
          <p:nvPr>
            <p:ph idx="1"/>
          </p:nvPr>
        </p:nvSpPr>
        <p:spPr>
          <a:xfrm>
            <a:off x="1331640" y="6371451"/>
            <a:ext cx="6552728" cy="754341"/>
          </a:xfrm>
        </p:spPr>
        <p:txBody>
          <a:bodyPr/>
          <a:lstStyle/>
          <a:p>
            <a:pPr marL="0" indent="0">
              <a:buNone/>
            </a:pPr>
            <a:r>
              <a:rPr lang="en-US" altLang="zh-CN" b="1" dirty="0">
                <a:hlinkClick r:id="rId2"/>
              </a:rPr>
              <a:t>https://</a:t>
            </a:r>
            <a:r>
              <a:rPr lang="en-US" altLang="zh-CN" b="1" dirty="0" smtClean="0">
                <a:hlinkClick r:id="rId2"/>
              </a:rPr>
              <a:t>www.librarything.com/home</a:t>
            </a:r>
            <a:endParaRPr lang="en-US" altLang="zh-CN" b="1" dirty="0" smtClean="0"/>
          </a:p>
          <a:p>
            <a:pPr marL="0" indent="0">
              <a:buNone/>
            </a:pPr>
            <a:endParaRPr lang="en-US" altLang="zh-CN" b="1" dirty="0"/>
          </a:p>
          <a:p>
            <a:endParaRPr lang="zh-CN"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86391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6084168" y="1484784"/>
            <a:ext cx="43204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763688" y="4941168"/>
            <a:ext cx="144016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084168" y="2924944"/>
            <a:ext cx="2232248" cy="369332"/>
          </a:xfrm>
          <a:prstGeom prst="rect">
            <a:avLst/>
          </a:prstGeom>
          <a:noFill/>
        </p:spPr>
        <p:txBody>
          <a:bodyPr wrap="square" rtlCol="0">
            <a:spAutoFit/>
          </a:bodyPr>
          <a:lstStyle/>
          <a:p>
            <a:r>
              <a:rPr lang="en-US" altLang="zh-CN" b="1" dirty="0" smtClean="0">
                <a:solidFill>
                  <a:srgbClr val="FF0000"/>
                </a:solidFill>
              </a:rPr>
              <a:t>Import / Export</a:t>
            </a:r>
            <a:endParaRPr lang="zh-CN" altLang="en-US" b="1" dirty="0">
              <a:solidFill>
                <a:srgbClr val="FF0000"/>
              </a:solidFill>
            </a:endParaRPr>
          </a:p>
        </p:txBody>
      </p:sp>
    </p:spTree>
    <p:extLst>
      <p:ext uri="{BB962C8B-B14F-4D97-AF65-F5344CB8AC3E}">
        <p14:creationId xmlns:p14="http://schemas.microsoft.com/office/powerpoint/2010/main" val="9114289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7992"/>
            <a:ext cx="7783898" cy="474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743336" y="1484784"/>
            <a:ext cx="723597"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11560" y="5373216"/>
            <a:ext cx="136815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330635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48680"/>
            <a:ext cx="766949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6444208" y="1484784"/>
            <a:ext cx="1656184"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923928" y="4725144"/>
            <a:ext cx="1512168"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27584" y="3320988"/>
            <a:ext cx="5184576" cy="3240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68345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7056784" cy="500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151048" y="5229200"/>
            <a:ext cx="5005128"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912114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47560"/>
            <a:ext cx="85573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7904" y="2060848"/>
            <a:ext cx="3672408" cy="369332"/>
          </a:xfrm>
          <a:prstGeom prst="rect">
            <a:avLst/>
          </a:prstGeom>
          <a:noFill/>
        </p:spPr>
        <p:txBody>
          <a:bodyPr wrap="square" rtlCol="0">
            <a:spAutoFit/>
          </a:bodyPr>
          <a:lstStyle/>
          <a:p>
            <a:r>
              <a:rPr lang="en-US" altLang="zh-CN" b="1" dirty="0" smtClean="0">
                <a:solidFill>
                  <a:srgbClr val="FF0000"/>
                </a:solidFill>
              </a:rPr>
              <a:t>Save File as  MARC Files (*.</a:t>
            </a:r>
            <a:r>
              <a:rPr lang="en-US" altLang="zh-CN" b="1" dirty="0" err="1" smtClean="0">
                <a:solidFill>
                  <a:srgbClr val="FF0000"/>
                </a:solidFill>
              </a:rPr>
              <a:t>mrc</a:t>
            </a:r>
            <a:r>
              <a:rPr lang="en-US" altLang="zh-CN" b="1" dirty="0" smtClean="0">
                <a:solidFill>
                  <a:srgbClr val="FF0000"/>
                </a:solidFill>
              </a:rPr>
              <a:t>)</a:t>
            </a:r>
            <a:endParaRPr lang="zh-CN" altLang="en-US" b="1" dirty="0">
              <a:solidFill>
                <a:srgbClr val="FF0000"/>
              </a:solidFill>
            </a:endParaRPr>
          </a:p>
        </p:txBody>
      </p:sp>
    </p:spTree>
    <p:extLst>
      <p:ext uri="{BB962C8B-B14F-4D97-AF65-F5344CB8AC3E}">
        <p14:creationId xmlns:p14="http://schemas.microsoft.com/office/powerpoint/2010/main" val="338904706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1808"/>
            <a:ext cx="90132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07504" y="621808"/>
            <a:ext cx="792088" cy="430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716016" y="4293096"/>
            <a:ext cx="208823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69987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68312"/>
            <a:ext cx="80391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115616" y="2312304"/>
            <a:ext cx="72008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71598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836712"/>
            <a:ext cx="505731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483768" y="1340768"/>
            <a:ext cx="1800200"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195736" y="3068960"/>
            <a:ext cx="223224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267744" y="5229200"/>
            <a:ext cx="4248472"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051720" y="5733256"/>
            <a:ext cx="93610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784693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94543"/>
            <a:ext cx="38862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68961"/>
            <a:ext cx="893941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8172400" y="4653136"/>
            <a:ext cx="79208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88840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2" y="692696"/>
            <a:ext cx="53244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267744" y="2085232"/>
            <a:ext cx="1296144"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73016"/>
            <a:ext cx="69913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剪去单角的矩形 4"/>
          <p:cNvSpPr/>
          <p:nvPr/>
        </p:nvSpPr>
        <p:spPr>
          <a:xfrm>
            <a:off x="6291072" y="4797152"/>
            <a:ext cx="729200" cy="250336"/>
          </a:xfrm>
          <a:prstGeom prst="snip1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8568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295275"/>
            <a:ext cx="6838950"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9501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5" y="885825"/>
            <a:ext cx="9051427" cy="419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79512" y="1556792"/>
            <a:ext cx="1152128"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78747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48" y="908719"/>
            <a:ext cx="8892100" cy="50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1984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、大陆</a:t>
            </a:r>
            <a:r>
              <a:rPr lang="zh-CN" altLang="en-US" dirty="0"/>
              <a:t>供应商提供的</a:t>
            </a:r>
            <a:r>
              <a:rPr lang="en-US" altLang="zh-CN" dirty="0"/>
              <a:t>UNIMARC</a:t>
            </a:r>
            <a:r>
              <a:rPr lang="zh-CN" altLang="en-US" dirty="0"/>
              <a:t>数据导入</a:t>
            </a:r>
            <a:r>
              <a:rPr lang="en-US" altLang="zh-CN" dirty="0" smtClean="0"/>
              <a:t>Koha</a:t>
            </a:r>
            <a:endParaRPr lang="zh-CN" altLang="en-US" dirty="0"/>
          </a:p>
        </p:txBody>
      </p:sp>
      <p:sp>
        <p:nvSpPr>
          <p:cNvPr id="3" name="内容占位符 2"/>
          <p:cNvSpPr>
            <a:spLocks noGrp="1"/>
          </p:cNvSpPr>
          <p:nvPr>
            <p:ph idx="1"/>
          </p:nvPr>
        </p:nvSpPr>
        <p:spPr>
          <a:xfrm>
            <a:off x="4608004" y="1484784"/>
            <a:ext cx="4392488" cy="576064"/>
          </a:xfrm>
        </p:spPr>
        <p:txBody>
          <a:bodyPr>
            <a:normAutofit fontScale="77500" lnSpcReduction="20000"/>
          </a:bodyPr>
          <a:lstStyle/>
          <a:p>
            <a:pPr marL="0" indent="0">
              <a:buNone/>
            </a:pPr>
            <a:r>
              <a:rPr lang="en-US" altLang="zh-CN" b="1" dirty="0" smtClean="0">
                <a:solidFill>
                  <a:srgbClr val="FF0000"/>
                </a:solidFill>
              </a:rPr>
              <a:t>UTF-8 UNIMARC</a:t>
            </a:r>
            <a:r>
              <a:rPr lang="zh-CN" altLang="en-US" b="1" dirty="0" smtClean="0">
                <a:solidFill>
                  <a:srgbClr val="FF0000"/>
                </a:solidFill>
              </a:rPr>
              <a:t>格式，然后</a:t>
            </a:r>
            <a:r>
              <a:rPr lang="en-US" altLang="zh-CN" b="1" dirty="0" smtClean="0">
                <a:solidFill>
                  <a:srgbClr val="FF0000"/>
                </a:solidFill>
              </a:rPr>
              <a:t>Save </a:t>
            </a:r>
            <a:r>
              <a:rPr lang="en-US" altLang="zh-CN" b="1" dirty="0">
                <a:solidFill>
                  <a:srgbClr val="FF0000"/>
                </a:solidFill>
              </a:rPr>
              <a:t>File as  MARC Files (*.</a:t>
            </a:r>
            <a:r>
              <a:rPr lang="en-US" altLang="zh-CN" b="1" dirty="0" err="1">
                <a:solidFill>
                  <a:srgbClr val="FF0000"/>
                </a:solidFill>
              </a:rPr>
              <a:t>mrc</a:t>
            </a:r>
            <a:r>
              <a:rPr lang="en-US" altLang="zh-CN" b="1" dirty="0">
                <a:solidFill>
                  <a:srgbClr val="FF0000"/>
                </a:solidFill>
              </a:rPr>
              <a:t>)</a:t>
            </a:r>
            <a:endParaRPr lang="zh-CN" altLang="en-US" b="1" dirty="0">
              <a:solidFill>
                <a:srgbClr val="FF0000"/>
              </a:solidFill>
            </a:endParaRPr>
          </a:p>
          <a:p>
            <a:pPr marL="0" indent="0">
              <a:buNone/>
            </a:pPr>
            <a:endParaRPr lang="en-US" altLang="zh-CN" b="1" dirty="0" smtClean="0">
              <a:solidFill>
                <a:srgbClr val="FF0000"/>
              </a:solidFill>
            </a:endParaRPr>
          </a:p>
          <a:p>
            <a:endParaRPr lang="zh-CN" alt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649605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6084168" y="2780928"/>
            <a:ext cx="1440160"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12308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399" y="836712"/>
            <a:ext cx="771525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738399" y="1052736"/>
            <a:ext cx="593241"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835696" y="1196752"/>
            <a:ext cx="115212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594193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62035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187624" y="4077072"/>
            <a:ext cx="1656184"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804248" y="2420888"/>
            <a:ext cx="1224136"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64753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836712"/>
            <a:ext cx="6772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860032" y="3356992"/>
            <a:ext cx="86409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62" y="4303434"/>
            <a:ext cx="4333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2385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92192"/>
            <a:ext cx="762628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9840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五、上机操作</a:t>
            </a:r>
            <a:endParaRPr lang="zh-CN" altLang="en-US" dirty="0"/>
          </a:p>
        </p:txBody>
      </p:sp>
      <p:sp>
        <p:nvSpPr>
          <p:cNvPr id="3" name="内容占位符 2"/>
          <p:cNvSpPr>
            <a:spLocks noGrp="1"/>
          </p:cNvSpPr>
          <p:nvPr>
            <p:ph idx="1"/>
          </p:nvPr>
        </p:nvSpPr>
        <p:spPr>
          <a:xfrm>
            <a:off x="457200" y="1600201"/>
            <a:ext cx="8219256" cy="4493096"/>
          </a:xfrm>
        </p:spPr>
        <p:txBody>
          <a:bodyPr>
            <a:normAutofit lnSpcReduction="10000"/>
          </a:bodyPr>
          <a:lstStyle/>
          <a:p>
            <a:r>
              <a:rPr lang="zh-CN" altLang="en-US" dirty="0" smtClean="0"/>
              <a:t>修改密码、完善个人信息</a:t>
            </a:r>
            <a:endParaRPr lang="en-US" altLang="zh-CN" dirty="0" smtClean="0"/>
          </a:p>
          <a:p>
            <a:r>
              <a:rPr lang="zh-CN" altLang="en-US" dirty="0" smtClean="0"/>
              <a:t>基本参数设置：配置</a:t>
            </a:r>
            <a:r>
              <a:rPr lang="en-US" altLang="zh-CN" dirty="0" smtClean="0"/>
              <a:t>1-2</a:t>
            </a:r>
            <a:r>
              <a:rPr lang="zh-CN" altLang="en-US" dirty="0" smtClean="0"/>
              <a:t>个套录信息数据源、设置</a:t>
            </a:r>
            <a:r>
              <a:rPr lang="en-US" altLang="zh-CN" dirty="0" smtClean="0"/>
              <a:t>1</a:t>
            </a:r>
            <a:r>
              <a:rPr lang="zh-CN" altLang="en-US" dirty="0" smtClean="0"/>
              <a:t>家分馆、设置基于该分馆的预算和经费信息、为该分馆设置</a:t>
            </a:r>
            <a:r>
              <a:rPr lang="en-US" altLang="zh-CN" dirty="0" smtClean="0"/>
              <a:t>2</a:t>
            </a:r>
            <a:r>
              <a:rPr lang="zh-CN" altLang="en-US" dirty="0" smtClean="0"/>
              <a:t>种以上用户类型并设置借阅规则</a:t>
            </a:r>
            <a:endParaRPr lang="en-US" altLang="zh-CN" dirty="0" smtClean="0"/>
          </a:p>
          <a:p>
            <a:r>
              <a:rPr lang="zh-CN" altLang="en-US" dirty="0" smtClean="0"/>
              <a:t>采访：增加</a:t>
            </a:r>
            <a:r>
              <a:rPr lang="en-US" altLang="zh-CN" dirty="0" smtClean="0"/>
              <a:t>1-2</a:t>
            </a:r>
            <a:r>
              <a:rPr lang="zh-CN" altLang="en-US" dirty="0" smtClean="0"/>
              <a:t>家供应商、为新设置的分馆订购中、西文图书各</a:t>
            </a:r>
            <a:r>
              <a:rPr lang="en-US" altLang="zh-CN" dirty="0" smtClean="0"/>
              <a:t>1-2</a:t>
            </a:r>
            <a:r>
              <a:rPr lang="zh-CN" altLang="en-US" dirty="0" smtClean="0"/>
              <a:t>种（套录、导入外部数据），并完成验收</a:t>
            </a:r>
            <a:endParaRPr lang="en-US" altLang="zh-CN" dirty="0" smtClean="0"/>
          </a:p>
          <a:p>
            <a:r>
              <a:rPr lang="zh-CN" altLang="en-US" dirty="0" smtClean="0"/>
              <a:t>编目：套录或导入外部</a:t>
            </a:r>
            <a:r>
              <a:rPr lang="en-US" altLang="zh-CN" dirty="0" smtClean="0"/>
              <a:t>MARC</a:t>
            </a:r>
            <a:r>
              <a:rPr lang="zh-CN" altLang="en-US" dirty="0" smtClean="0"/>
              <a:t>数据，添加条码、索书号、确认馆藏地</a:t>
            </a:r>
            <a:endParaRPr lang="en-US" altLang="zh-CN" dirty="0" smtClean="0"/>
          </a:p>
          <a:p>
            <a:r>
              <a:rPr lang="zh-CN" altLang="en-US" dirty="0" smtClean="0"/>
              <a:t>用户：添加不同类型读者，并设置权限</a:t>
            </a:r>
            <a:endParaRPr lang="en-US" altLang="zh-CN" dirty="0" smtClean="0"/>
          </a:p>
          <a:p>
            <a:r>
              <a:rPr lang="zh-CN" altLang="en-US" dirty="0" smtClean="0"/>
              <a:t>流通：借、还、续借</a:t>
            </a:r>
            <a:endParaRPr lang="en-US" altLang="zh-CN" dirty="0" smtClean="0"/>
          </a:p>
          <a:p>
            <a:r>
              <a:rPr lang="zh-CN" altLang="en-US" b="1" dirty="0" smtClean="0">
                <a:solidFill>
                  <a:srgbClr val="FF0000"/>
                </a:solidFill>
              </a:rPr>
              <a:t>总体原则：根据</a:t>
            </a:r>
            <a:r>
              <a:rPr lang="zh-CN" altLang="en-US" b="1" dirty="0">
                <a:solidFill>
                  <a:srgbClr val="FF0000"/>
                </a:solidFill>
              </a:rPr>
              <a:t>各学校的需求做</a:t>
            </a:r>
            <a:r>
              <a:rPr lang="zh-CN" altLang="en-US" b="1" dirty="0" smtClean="0">
                <a:solidFill>
                  <a:srgbClr val="FF0000"/>
                </a:solidFill>
              </a:rPr>
              <a:t>设置，尽量不删除和修改已有的设置和内容</a:t>
            </a:r>
            <a:endParaRPr lang="zh-CN" altLang="en-US" b="1" dirty="0">
              <a:solidFill>
                <a:srgbClr val="FF0000"/>
              </a:solidFill>
            </a:endParaRPr>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590610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感谢各位的聆听！</a:t>
            </a:r>
            <a:endParaRPr lang="zh-CN" altLang="en-US" dirty="0"/>
          </a:p>
        </p:txBody>
      </p:sp>
      <p:sp>
        <p:nvSpPr>
          <p:cNvPr id="7" name="文本占位符 6"/>
          <p:cNvSpPr>
            <a:spLocks noGrp="1"/>
          </p:cNvSpPr>
          <p:nvPr>
            <p:ph type="body" idx="1"/>
          </p:nvPr>
        </p:nvSpPr>
        <p:spPr/>
        <p:txBody>
          <a:bodyPr/>
          <a:lstStyle/>
          <a:p>
            <a:r>
              <a:rPr lang="zh-CN" altLang="en-US" dirty="0" smtClean="0"/>
              <a:t>团队人员</a:t>
            </a:r>
            <a:endParaRPr lang="en-US" altLang="zh-CN" dirty="0" smtClean="0"/>
          </a:p>
          <a:p>
            <a:r>
              <a:rPr lang="zh-CN" altLang="en-US" dirty="0" smtClean="0"/>
              <a:t>校内技术支持：肖铮、林俊伟、洪辉、王爽</a:t>
            </a:r>
            <a:endParaRPr lang="en-US" altLang="zh-CN" dirty="0" smtClean="0"/>
          </a:p>
          <a:p>
            <a:r>
              <a:rPr lang="zh-CN" altLang="en-US" dirty="0" smtClean="0"/>
              <a:t>校外支持：原晓东（教授）</a:t>
            </a:r>
            <a:endParaRPr lang="en-US" altLang="zh-CN" dirty="0" smtClean="0"/>
          </a:p>
          <a:p>
            <a:endParaRPr lang="zh-CN" altLang="en-US" dirty="0"/>
          </a:p>
        </p:txBody>
      </p:sp>
    </p:spTree>
    <p:extLst>
      <p:ext uri="{BB962C8B-B14F-4D97-AF65-F5344CB8AC3E}">
        <p14:creationId xmlns:p14="http://schemas.microsoft.com/office/powerpoint/2010/main" val="34932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800808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5436096" y="2132856"/>
            <a:ext cx="1800200"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436096" y="3212976"/>
            <a:ext cx="1800200"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436096" y="1197314"/>
            <a:ext cx="180020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5634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6435"/>
            <a:ext cx="802381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835696" y="836712"/>
            <a:ext cx="1224136"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065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133532" cy="299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403648" y="2708920"/>
            <a:ext cx="2520280"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86001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00831"/>
            <a:ext cx="58007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35623"/>
            <a:ext cx="65627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005064"/>
            <a:ext cx="62960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755576" y="3356992"/>
            <a:ext cx="2160240"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627784" y="5517232"/>
            <a:ext cx="2232248"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0653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7920880" cy="864096"/>
          </a:xfrm>
        </p:spPr>
        <p:txBody>
          <a:bodyPr/>
          <a:lstStyle/>
          <a:p>
            <a:r>
              <a:rPr lang="en-US" altLang="zh-CN" dirty="0" smtClean="0"/>
              <a:t>1.2 Item </a:t>
            </a:r>
            <a:r>
              <a:rPr lang="en-US" altLang="zh-CN" dirty="0"/>
              <a:t>Types</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 y="1196752"/>
            <a:ext cx="91034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87084" y="3212976"/>
            <a:ext cx="74050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619672" y="2564904"/>
            <a:ext cx="108012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685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sz="3600" b="1" dirty="0" smtClean="0">
                <a:solidFill>
                  <a:srgbClr val="0070C0"/>
                </a:solidFill>
              </a:rPr>
              <a:t>系统概况（</a:t>
            </a:r>
            <a:r>
              <a:rPr lang="en-US" altLang="zh-CN" sz="3600" b="1" dirty="0" smtClean="0">
                <a:solidFill>
                  <a:srgbClr val="0070C0"/>
                </a:solidFill>
              </a:rPr>
              <a:t>10</a:t>
            </a:r>
            <a:r>
              <a:rPr lang="zh-CN" altLang="en-US" sz="3600" b="1" dirty="0" smtClean="0">
                <a:solidFill>
                  <a:srgbClr val="0070C0"/>
                </a:solidFill>
              </a:rPr>
              <a:t>分钟）</a:t>
            </a:r>
            <a:endParaRPr lang="en-US" altLang="zh-CN" sz="3600" b="1" dirty="0" smtClean="0">
              <a:solidFill>
                <a:srgbClr val="0070C0"/>
              </a:solidFill>
            </a:endParaRPr>
          </a:p>
          <a:p>
            <a:r>
              <a:rPr lang="zh-CN" altLang="en-US" sz="3600" b="1" dirty="0" smtClean="0">
                <a:solidFill>
                  <a:srgbClr val="0070C0"/>
                </a:solidFill>
              </a:rPr>
              <a:t>管理和基本配置 （</a:t>
            </a:r>
            <a:r>
              <a:rPr lang="en-US" altLang="zh-CN" sz="3600" b="1" dirty="0" smtClean="0">
                <a:solidFill>
                  <a:srgbClr val="0070C0"/>
                </a:solidFill>
              </a:rPr>
              <a:t>30</a:t>
            </a:r>
            <a:r>
              <a:rPr lang="zh-CN" altLang="en-US" sz="3600" b="1" dirty="0" smtClean="0">
                <a:solidFill>
                  <a:srgbClr val="0070C0"/>
                </a:solidFill>
              </a:rPr>
              <a:t>分钟）</a:t>
            </a:r>
            <a:endParaRPr lang="en-US" altLang="zh-CN" sz="3600" b="1" dirty="0" smtClean="0">
              <a:solidFill>
                <a:srgbClr val="0070C0"/>
              </a:solidFill>
            </a:endParaRPr>
          </a:p>
          <a:p>
            <a:r>
              <a:rPr lang="zh-CN" altLang="en-US" sz="3600" b="1" dirty="0" smtClean="0">
                <a:solidFill>
                  <a:srgbClr val="0070C0"/>
                </a:solidFill>
              </a:rPr>
              <a:t>主要模块 （</a:t>
            </a:r>
            <a:r>
              <a:rPr lang="en-US" altLang="zh-CN" sz="3600" b="1" dirty="0" smtClean="0">
                <a:solidFill>
                  <a:srgbClr val="0070C0"/>
                </a:solidFill>
              </a:rPr>
              <a:t>30</a:t>
            </a:r>
            <a:r>
              <a:rPr lang="zh-CN" altLang="en-US" sz="3600" b="1" dirty="0" smtClean="0">
                <a:solidFill>
                  <a:srgbClr val="0070C0"/>
                </a:solidFill>
              </a:rPr>
              <a:t>分钟）</a:t>
            </a:r>
            <a:endParaRPr lang="en-US" altLang="zh-CN" sz="3600" b="1" dirty="0" smtClean="0">
              <a:solidFill>
                <a:srgbClr val="0070C0"/>
              </a:solidFill>
            </a:endParaRPr>
          </a:p>
          <a:p>
            <a:r>
              <a:rPr lang="en-US" altLang="zh-CN" sz="3600" b="1" dirty="0" smtClean="0">
                <a:solidFill>
                  <a:srgbClr val="0070C0"/>
                </a:solidFill>
              </a:rPr>
              <a:t>15-minute tea break </a:t>
            </a:r>
          </a:p>
          <a:p>
            <a:r>
              <a:rPr lang="zh-CN" altLang="en-US" sz="3600" b="1" dirty="0" smtClean="0">
                <a:solidFill>
                  <a:srgbClr val="0070C0"/>
                </a:solidFill>
              </a:rPr>
              <a:t>应用</a:t>
            </a:r>
            <a:r>
              <a:rPr lang="zh-CN" altLang="en-US" sz="3600" b="1" dirty="0">
                <a:solidFill>
                  <a:srgbClr val="0070C0"/>
                </a:solidFill>
              </a:rPr>
              <a:t>案例（</a:t>
            </a:r>
            <a:r>
              <a:rPr lang="en-US" altLang="zh-CN" sz="3600" b="1" dirty="0">
                <a:solidFill>
                  <a:srgbClr val="0070C0"/>
                </a:solidFill>
              </a:rPr>
              <a:t>30</a:t>
            </a:r>
            <a:r>
              <a:rPr lang="zh-CN" altLang="en-US" sz="3600" b="1" dirty="0">
                <a:solidFill>
                  <a:srgbClr val="0070C0"/>
                </a:solidFill>
              </a:rPr>
              <a:t>分钟）</a:t>
            </a:r>
          </a:p>
          <a:p>
            <a:r>
              <a:rPr lang="zh-CN" altLang="en-US" sz="3600" b="1" dirty="0" smtClean="0">
                <a:solidFill>
                  <a:srgbClr val="0070C0"/>
                </a:solidFill>
              </a:rPr>
              <a:t>上机操作（</a:t>
            </a:r>
            <a:r>
              <a:rPr lang="en-US" altLang="zh-CN" sz="3600" b="1" dirty="0" smtClean="0">
                <a:solidFill>
                  <a:srgbClr val="0070C0"/>
                </a:solidFill>
              </a:rPr>
              <a:t>30</a:t>
            </a:r>
            <a:r>
              <a:rPr lang="zh-CN" altLang="en-US" sz="3600" b="1" dirty="0" smtClean="0">
                <a:solidFill>
                  <a:srgbClr val="0070C0"/>
                </a:solidFill>
              </a:rPr>
              <a:t>分钟）</a:t>
            </a:r>
            <a:endParaRPr lang="en-US" altLang="zh-CN" sz="3600" b="1" dirty="0" smtClean="0">
              <a:solidFill>
                <a:srgbClr val="0070C0"/>
              </a:solidFill>
            </a:endParaRPr>
          </a:p>
          <a:p>
            <a:r>
              <a:rPr lang="en-US" altLang="zh-CN" sz="3600" b="1" dirty="0">
                <a:solidFill>
                  <a:srgbClr val="0070C0"/>
                </a:solidFill>
              </a:rPr>
              <a:t>15-minute tea break </a:t>
            </a:r>
          </a:p>
          <a:p>
            <a:r>
              <a:rPr lang="zh-CN" altLang="en-US" sz="3600" b="1" dirty="0">
                <a:solidFill>
                  <a:srgbClr val="0070C0"/>
                </a:solidFill>
              </a:rPr>
              <a:t>上机操作</a:t>
            </a:r>
            <a:r>
              <a:rPr lang="zh-CN" altLang="en-US" sz="3600" b="1" dirty="0" smtClean="0">
                <a:solidFill>
                  <a:srgbClr val="0070C0"/>
                </a:solidFill>
              </a:rPr>
              <a:t>（</a:t>
            </a:r>
            <a:r>
              <a:rPr lang="en-US" altLang="zh-CN" sz="3600" b="1" dirty="0" smtClean="0">
                <a:solidFill>
                  <a:srgbClr val="0070C0"/>
                </a:solidFill>
              </a:rPr>
              <a:t>60</a:t>
            </a:r>
            <a:r>
              <a:rPr lang="zh-CN" altLang="en-US" sz="3600" b="1" dirty="0">
                <a:solidFill>
                  <a:srgbClr val="0070C0"/>
                </a:solidFill>
              </a:rPr>
              <a:t>分钟）</a:t>
            </a:r>
            <a:endParaRPr lang="en-US" altLang="zh-CN" sz="3600" b="1" dirty="0">
              <a:solidFill>
                <a:srgbClr val="0070C0"/>
              </a:solidFill>
            </a:endParaRPr>
          </a:p>
          <a:p>
            <a:pPr marL="0" indent="0">
              <a:buNone/>
            </a:pPr>
            <a:endParaRPr lang="zh-CN" altLang="en-US" sz="3600" b="1" dirty="0">
              <a:solidFill>
                <a:srgbClr val="0070C0"/>
              </a:solidFill>
            </a:endParaRPr>
          </a:p>
        </p:txBody>
      </p:sp>
    </p:spTree>
    <p:extLst>
      <p:ext uri="{BB962C8B-B14F-4D97-AF65-F5344CB8AC3E}">
        <p14:creationId xmlns:p14="http://schemas.microsoft.com/office/powerpoint/2010/main" val="359899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6" y="548679"/>
            <a:ext cx="9131874" cy="548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1475656" y="1484784"/>
            <a:ext cx="57606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126" y="3717032"/>
            <a:ext cx="4565937" cy="16561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14861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0535" y="4581128"/>
            <a:ext cx="8892480" cy="824955"/>
          </a:xfrm>
        </p:spPr>
        <p:txBody>
          <a:bodyPr/>
          <a:lstStyle/>
          <a:p>
            <a:pPr marL="0" indent="0">
              <a:buNone/>
            </a:pPr>
            <a:r>
              <a:rPr lang="en-US" altLang="zh-CN" dirty="0">
                <a:hlinkClick r:id="rId2"/>
              </a:rPr>
              <a:t>https://</a:t>
            </a:r>
            <a:r>
              <a:rPr lang="en-US" altLang="zh-CN" dirty="0" smtClean="0">
                <a:hlinkClick r:id="rId2"/>
              </a:rPr>
              <a:t>bestbookbuddies.com/Kohamanuals/authorized_values</a:t>
            </a:r>
            <a:endParaRPr lang="en-US" altLang="zh-CN" dirty="0" smtClean="0"/>
          </a:p>
          <a:p>
            <a:pPr marL="0" indent="0">
              <a:buNone/>
            </a:pPr>
            <a:endParaRPr lang="zh-CN" altLang="en-US" dirty="0"/>
          </a:p>
        </p:txBody>
      </p:sp>
      <p:sp>
        <p:nvSpPr>
          <p:cNvPr id="4" name="TextBox 3"/>
          <p:cNvSpPr txBox="1"/>
          <p:nvPr/>
        </p:nvSpPr>
        <p:spPr>
          <a:xfrm>
            <a:off x="1403648" y="225510"/>
            <a:ext cx="6552458" cy="1113125"/>
          </a:xfrm>
          <a:prstGeom prst="rect">
            <a:avLst/>
          </a:prstGeom>
          <a:noFill/>
        </p:spPr>
        <p:txBody>
          <a:bodyPr wrap="square" rtlCol="0">
            <a:spAutoFit/>
          </a:bodyPr>
          <a:lstStyle/>
          <a:p>
            <a:pPr algn="ctr">
              <a:lnSpc>
                <a:spcPts val="5800"/>
              </a:lnSpc>
              <a:spcBef>
                <a:spcPct val="0"/>
              </a:spcBef>
            </a:pPr>
            <a:r>
              <a:rPr lang="en-US" altLang="zh-CN" sz="5400" dirty="0" smtClean="0">
                <a:solidFill>
                  <a:schemeClr val="tx2"/>
                </a:solidFill>
                <a:effectLst>
                  <a:outerShdw blurRad="63500" dist="38100" dir="5400000" algn="t" rotWithShape="0">
                    <a:prstClr val="black">
                      <a:alpha val="25000"/>
                    </a:prstClr>
                  </a:outerShdw>
                </a:effectLst>
                <a:ea typeface="+mj-ea"/>
                <a:cs typeface="+mj-cs"/>
              </a:rPr>
              <a:t>1.3 Authorized </a:t>
            </a:r>
            <a:r>
              <a:rPr lang="en-US" altLang="zh-CN" sz="5400" dirty="0">
                <a:solidFill>
                  <a:schemeClr val="tx2"/>
                </a:solidFill>
                <a:effectLst>
                  <a:outerShdw blurRad="63500" dist="38100" dir="5400000" algn="t" rotWithShape="0">
                    <a:prstClr val="black">
                      <a:alpha val="25000"/>
                    </a:prstClr>
                  </a:outerShdw>
                </a:effectLst>
                <a:ea typeface="+mj-ea"/>
                <a:cs typeface="+mj-cs"/>
              </a:rPr>
              <a:t>Values</a:t>
            </a:r>
          </a:p>
          <a:p>
            <a:r>
              <a:rPr lang="en-US" altLang="zh-CN" dirty="0" smtClean="0"/>
              <a:t> </a:t>
            </a:r>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18" y="1025732"/>
            <a:ext cx="68103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1907704" y="2204864"/>
            <a:ext cx="1368152" cy="2639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1873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63"/>
            <a:ext cx="7668344" cy="341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408" y="3402646"/>
            <a:ext cx="7848872" cy="324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35361" y="1052736"/>
            <a:ext cx="2304391"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238716" y="4509120"/>
            <a:ext cx="136815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0284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二、管理和基本配置</a:t>
            </a:r>
            <a:endParaRPr lang="zh-CN" altLang="en-US"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en-US" altLang="zh-CN" sz="2800" b="1" dirty="0"/>
              <a:t>Basic </a:t>
            </a:r>
            <a:r>
              <a:rPr lang="en-US" altLang="zh-CN" sz="2800" b="1" dirty="0" smtClean="0"/>
              <a:t>parameters</a:t>
            </a:r>
            <a:r>
              <a:rPr lang="zh-CN" altLang="en-US" sz="2800" b="1" dirty="0" smtClean="0"/>
              <a:t>（基本参数）</a:t>
            </a:r>
            <a:endParaRPr lang="en-US" altLang="zh-CN" sz="2800" b="1" dirty="0" smtClean="0"/>
          </a:p>
          <a:p>
            <a:pPr marL="514350" indent="-514350">
              <a:buFont typeface="+mj-lt"/>
              <a:buAutoNum type="arabicPeriod"/>
            </a:pPr>
            <a:r>
              <a:rPr lang="en-US" altLang="zh-CN" sz="2800" b="1" dirty="0">
                <a:solidFill>
                  <a:srgbClr val="FF0000"/>
                </a:solidFill>
              </a:rPr>
              <a:t>Patrons and </a:t>
            </a:r>
            <a:r>
              <a:rPr lang="en-US" altLang="zh-CN" sz="2800" b="1" dirty="0" smtClean="0">
                <a:solidFill>
                  <a:srgbClr val="FF0000"/>
                </a:solidFill>
              </a:rPr>
              <a:t>circulation</a:t>
            </a:r>
            <a:r>
              <a:rPr lang="zh-CN" altLang="en-US" sz="2800" b="1" dirty="0" smtClean="0">
                <a:solidFill>
                  <a:srgbClr val="FF0000"/>
                </a:solidFill>
              </a:rPr>
              <a:t>（用户和流通）</a:t>
            </a:r>
            <a:endParaRPr lang="en-US" altLang="zh-CN" sz="2800" b="1" dirty="0" smtClean="0">
              <a:solidFill>
                <a:srgbClr val="FF0000"/>
              </a:solidFill>
            </a:endParaRPr>
          </a:p>
          <a:p>
            <a:pPr marL="514350" indent="-514350">
              <a:buFont typeface="+mj-lt"/>
              <a:buAutoNum type="arabicPeriod"/>
            </a:pPr>
            <a:r>
              <a:rPr lang="en-US" altLang="zh-CN" sz="2800" b="1" dirty="0" smtClean="0"/>
              <a:t>Catalog</a:t>
            </a:r>
            <a:r>
              <a:rPr lang="zh-CN" altLang="en-US" sz="2800" b="1" dirty="0" smtClean="0"/>
              <a:t>（编目参数）</a:t>
            </a:r>
            <a:endParaRPr lang="en-US" altLang="zh-CN" sz="2800" b="1" dirty="0"/>
          </a:p>
          <a:p>
            <a:pPr marL="514350" indent="-514350">
              <a:buFont typeface="+mj-lt"/>
              <a:buAutoNum type="arabicPeriod"/>
            </a:pPr>
            <a:r>
              <a:rPr lang="en-US" altLang="zh-CN" sz="2800" b="1" dirty="0"/>
              <a:t>Acquisition </a:t>
            </a:r>
            <a:r>
              <a:rPr lang="en-US" altLang="zh-CN" sz="2800" b="1" dirty="0" smtClean="0"/>
              <a:t>parameters</a:t>
            </a:r>
            <a:r>
              <a:rPr lang="zh-CN" altLang="en-US" sz="2800" b="1" dirty="0" smtClean="0"/>
              <a:t>（采访参数）</a:t>
            </a:r>
            <a:endParaRPr lang="en-US" altLang="zh-CN" sz="2800" b="1" dirty="0"/>
          </a:p>
          <a:p>
            <a:pPr marL="514350" indent="-514350">
              <a:buFont typeface="+mj-lt"/>
              <a:buAutoNum type="arabicPeriod"/>
            </a:pPr>
            <a:r>
              <a:rPr lang="en-US" altLang="zh-CN" sz="2800" b="1" dirty="0"/>
              <a:t>Additional </a:t>
            </a:r>
            <a:r>
              <a:rPr lang="en-US" altLang="zh-CN" sz="2800" b="1" dirty="0" smtClean="0"/>
              <a:t>parameters</a:t>
            </a:r>
            <a:r>
              <a:rPr lang="zh-CN" altLang="en-US" sz="2800" b="1" dirty="0" smtClean="0"/>
              <a:t>（其他参数）</a:t>
            </a:r>
            <a:endParaRPr lang="en-US" altLang="zh-CN" sz="2800" b="1" dirty="0" smtClean="0"/>
          </a:p>
        </p:txBody>
      </p:sp>
    </p:spTree>
    <p:extLst>
      <p:ext uri="{BB962C8B-B14F-4D97-AF65-F5344CB8AC3E}">
        <p14:creationId xmlns:p14="http://schemas.microsoft.com/office/powerpoint/2010/main" val="1487656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、用户和流通</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2.1 Patron </a:t>
            </a:r>
            <a:r>
              <a:rPr lang="en-US" altLang="zh-CN" b="1" dirty="0"/>
              <a:t>types and categories </a:t>
            </a:r>
            <a:r>
              <a:rPr lang="zh-CN" altLang="en-US" b="1" dirty="0"/>
              <a:t>用户分组</a:t>
            </a:r>
            <a:endParaRPr lang="en-US" altLang="zh-CN" b="1" dirty="0"/>
          </a:p>
          <a:p>
            <a:pPr marL="0" indent="0">
              <a:buNone/>
            </a:pPr>
            <a:r>
              <a:rPr lang="en-US" altLang="zh-CN" b="1" dirty="0" smtClean="0"/>
              <a:t>2.2 Circulation </a:t>
            </a:r>
            <a:r>
              <a:rPr lang="en-US" altLang="zh-CN" b="1" dirty="0"/>
              <a:t>and fines rules </a:t>
            </a:r>
            <a:r>
              <a:rPr lang="zh-CN" altLang="en-US" b="1" dirty="0"/>
              <a:t>流通和借阅规则</a:t>
            </a:r>
            <a:endParaRPr lang="en-US" altLang="zh-CN" b="1" dirty="0"/>
          </a:p>
          <a:p>
            <a:pPr marL="0" indent="0">
              <a:buNone/>
            </a:pPr>
            <a:r>
              <a:rPr lang="en-US" altLang="zh-CN" b="1" dirty="0" smtClean="0"/>
              <a:t>2.3 Patron </a:t>
            </a:r>
            <a:r>
              <a:rPr lang="en-US" altLang="zh-CN" b="1" dirty="0"/>
              <a:t>attribute types </a:t>
            </a:r>
            <a:r>
              <a:rPr lang="zh-CN" altLang="en-US" b="1" dirty="0"/>
              <a:t>用户属性类型</a:t>
            </a:r>
            <a:endParaRPr lang="en-US" altLang="zh-CN" b="1" dirty="0"/>
          </a:p>
          <a:p>
            <a:pPr marL="0" indent="0">
              <a:buNone/>
            </a:pPr>
            <a:r>
              <a:rPr lang="en-US" altLang="zh-CN" b="1" dirty="0" smtClean="0"/>
              <a:t>2.4 Library </a:t>
            </a:r>
            <a:r>
              <a:rPr lang="en-US" altLang="zh-CN" b="1" dirty="0"/>
              <a:t>transfer limits </a:t>
            </a:r>
            <a:r>
              <a:rPr lang="zh-CN" altLang="en-US" b="1" dirty="0"/>
              <a:t>传输限制</a:t>
            </a:r>
            <a:endParaRPr lang="en-US" altLang="zh-CN" b="1" dirty="0"/>
          </a:p>
          <a:p>
            <a:pPr marL="0" indent="0">
              <a:buNone/>
            </a:pPr>
            <a:r>
              <a:rPr lang="en-US" altLang="zh-CN" b="1" dirty="0" smtClean="0"/>
              <a:t>2.5 Transport </a:t>
            </a:r>
            <a:r>
              <a:rPr lang="en-US" altLang="zh-CN" b="1" dirty="0"/>
              <a:t>cost matrix  </a:t>
            </a:r>
            <a:r>
              <a:rPr lang="zh-CN" altLang="en-US" b="1" dirty="0"/>
              <a:t>运输成本</a:t>
            </a:r>
            <a:endParaRPr lang="en-US" altLang="zh-CN" b="1" dirty="0"/>
          </a:p>
          <a:p>
            <a:pPr marL="0" indent="0">
              <a:buNone/>
            </a:pPr>
            <a:r>
              <a:rPr lang="en-US" altLang="zh-CN" b="1" dirty="0" smtClean="0"/>
              <a:t>2.6 Item </a:t>
            </a:r>
            <a:r>
              <a:rPr lang="en-US" altLang="zh-CN" b="1" dirty="0"/>
              <a:t>circulation alerts  </a:t>
            </a:r>
            <a:r>
              <a:rPr lang="zh-CN" altLang="en-US" b="1" dirty="0"/>
              <a:t>催还</a:t>
            </a:r>
            <a:endParaRPr lang="en-US" altLang="zh-CN" b="1" dirty="0"/>
          </a:p>
          <a:p>
            <a:pPr marL="0" indent="0">
              <a:buNone/>
            </a:pPr>
            <a:r>
              <a:rPr lang="en-US" altLang="zh-CN" b="1" dirty="0" smtClean="0"/>
              <a:t>2.7 Cities </a:t>
            </a:r>
            <a:r>
              <a:rPr lang="en-US" altLang="zh-CN" b="1" dirty="0"/>
              <a:t>and </a:t>
            </a:r>
            <a:r>
              <a:rPr lang="en-US" altLang="zh-CN" b="1" dirty="0" smtClean="0"/>
              <a:t>towns </a:t>
            </a:r>
            <a:r>
              <a:rPr lang="zh-CN" altLang="en-US" b="1" dirty="0"/>
              <a:t>地点</a:t>
            </a:r>
          </a:p>
        </p:txBody>
      </p:sp>
    </p:spTree>
    <p:extLst>
      <p:ext uri="{BB962C8B-B14F-4D97-AF65-F5344CB8AC3E}">
        <p14:creationId xmlns:p14="http://schemas.microsoft.com/office/powerpoint/2010/main" val="866963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 Patron </a:t>
            </a:r>
            <a:r>
              <a:rPr lang="en-US" altLang="zh-CN" dirty="0"/>
              <a:t>types and categories </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9"/>
            <a:ext cx="944420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79512" y="1844824"/>
            <a:ext cx="108012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0" y="3140969"/>
            <a:ext cx="1835696" cy="8640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428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031635" cy="594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连接符 4"/>
          <p:cNvCxnSpPr/>
          <p:nvPr/>
        </p:nvCxnSpPr>
        <p:spPr>
          <a:xfrm>
            <a:off x="1138153" y="659678"/>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38153" y="2564904"/>
            <a:ext cx="697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79013" y="5877272"/>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768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404664"/>
            <a:ext cx="5904657" cy="57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051720" y="5877272"/>
            <a:ext cx="3600400" cy="3104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34334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4" y="548680"/>
            <a:ext cx="8825004" cy="241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84" y="3393706"/>
            <a:ext cx="8825004" cy="231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4"/>
          <p:cNvSpPr/>
          <p:nvPr/>
        </p:nvSpPr>
        <p:spPr>
          <a:xfrm>
            <a:off x="2627784" y="1628801"/>
            <a:ext cx="597666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244408" y="4550712"/>
            <a:ext cx="841780" cy="8945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026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Circulation </a:t>
            </a:r>
            <a:r>
              <a:rPr lang="en-US" altLang="zh-CN" dirty="0"/>
              <a:t>and fines rules </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09" y="2196098"/>
            <a:ext cx="8856984" cy="36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62609" y="3573016"/>
            <a:ext cx="1025015"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979712" y="3573016"/>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403648" y="5157192"/>
            <a:ext cx="7615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3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一、系统概况</a:t>
            </a:r>
            <a:endParaRPr lang="zh-CN" altLang="en-US"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en-US" altLang="zh-CN" sz="2800" b="1" dirty="0" smtClean="0"/>
              <a:t>Open Source Library System</a:t>
            </a:r>
            <a:r>
              <a:rPr lang="zh-CN" altLang="en-US" sz="2800" b="1" dirty="0" smtClean="0"/>
              <a:t> 开</a:t>
            </a:r>
            <a:r>
              <a:rPr lang="zh-CN" altLang="en-US" sz="2800" b="1" dirty="0"/>
              <a:t>源</a:t>
            </a:r>
            <a:r>
              <a:rPr lang="en-US" altLang="zh-CN" sz="2800" b="1" dirty="0"/>
              <a:t>ILS</a:t>
            </a:r>
            <a:r>
              <a:rPr lang="zh-CN" altLang="en-US" sz="2800" b="1" dirty="0" smtClean="0"/>
              <a:t>系统</a:t>
            </a:r>
            <a:endParaRPr lang="en-US" altLang="zh-CN" sz="2800" b="1" dirty="0" smtClean="0"/>
          </a:p>
          <a:p>
            <a:pPr marL="514350" indent="-514350">
              <a:buFont typeface="+mj-lt"/>
              <a:buAutoNum type="arabicPeriod"/>
            </a:pPr>
            <a:r>
              <a:rPr lang="en-US" altLang="zh-CN" sz="2800" b="1" dirty="0" smtClean="0"/>
              <a:t>School Library System </a:t>
            </a:r>
            <a:r>
              <a:rPr lang="zh-CN" altLang="en-US" sz="2800" b="1" dirty="0" smtClean="0"/>
              <a:t>学校图书馆系统</a:t>
            </a:r>
            <a:endParaRPr lang="en-US" altLang="zh-CN" sz="2800" b="1" dirty="0" smtClean="0"/>
          </a:p>
          <a:p>
            <a:pPr marL="514350" indent="-514350">
              <a:buFont typeface="+mj-lt"/>
              <a:buAutoNum type="arabicPeriod"/>
            </a:pPr>
            <a:r>
              <a:rPr lang="en-US" altLang="zh-CN" sz="2800" b="1" dirty="0" smtClean="0"/>
              <a:t>Koha</a:t>
            </a:r>
            <a:r>
              <a:rPr lang="zh-CN" altLang="en-US" sz="2800" b="1" dirty="0" smtClean="0"/>
              <a:t>系统</a:t>
            </a:r>
            <a:endParaRPr lang="zh-CN" altLang="en-US" sz="2800" b="1" dirty="0"/>
          </a:p>
        </p:txBody>
      </p:sp>
    </p:spTree>
    <p:extLst>
      <p:ext uri="{BB962C8B-B14F-4D97-AF65-F5344CB8AC3E}">
        <p14:creationId xmlns:p14="http://schemas.microsoft.com/office/powerpoint/2010/main" val="3024638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89820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00" y="4398516"/>
            <a:ext cx="54864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0" y="980728"/>
            <a:ext cx="9144000" cy="1512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83200" y="4398516"/>
            <a:ext cx="5486400" cy="15507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584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3613"/>
            <a:ext cx="9036495" cy="192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0" y="2233613"/>
            <a:ext cx="5868144" cy="2592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7810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7"/>
            <a:ext cx="8286750" cy="296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88640"/>
            <a:ext cx="8286751" cy="227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323528" y="908720"/>
            <a:ext cx="4032448" cy="15522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467544" y="4869160"/>
            <a:ext cx="5976664"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02704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 Patron </a:t>
            </a:r>
            <a:r>
              <a:rPr lang="en-US" altLang="zh-CN" dirty="0"/>
              <a:t>Attribute Types</a:t>
            </a:r>
            <a:endParaRPr lang="zh-CN"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69437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2987824" y="3212976"/>
            <a:ext cx="17281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4220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465"/>
            <a:ext cx="9097293" cy="597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39552" y="2852936"/>
            <a:ext cx="4464496"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1006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Library </a:t>
            </a:r>
            <a:r>
              <a:rPr lang="en-US" altLang="zh-CN" dirty="0"/>
              <a:t>transfer limits</a:t>
            </a:r>
            <a:endParaRPr lang="zh-CN" alt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80" y="1598704"/>
            <a:ext cx="77057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4355976" y="4509120"/>
            <a:ext cx="2016224" cy="9361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89681" y="1940072"/>
            <a:ext cx="3522279"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827584" y="3212976"/>
            <a:ext cx="1584176"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232312" y="2636912"/>
            <a:ext cx="140358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5200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3628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4653012" y="3573016"/>
            <a:ext cx="1935212"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3307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69798"/>
            <a:ext cx="799714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4644008" y="4005064"/>
            <a:ext cx="1944216"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8167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2.5 Transport </a:t>
            </a:r>
            <a:r>
              <a:rPr lang="en-US" altLang="zh-CN" dirty="0"/>
              <a:t>cost matrix</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034526" cy="32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3995936" y="4293096"/>
            <a:ext cx="244435"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084168" y="4077072"/>
            <a:ext cx="28803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35741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2.6 Item </a:t>
            </a:r>
            <a:r>
              <a:rPr lang="en-US" altLang="zh-CN" dirty="0"/>
              <a:t>Circulation Alerts</a:t>
            </a:r>
            <a:endParaRPr lang="zh-CN" alt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9" y="2060848"/>
            <a:ext cx="9079801"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64199" y="2996952"/>
            <a:ext cx="2203545"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79512" y="3573016"/>
            <a:ext cx="129614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4199" y="2564904"/>
            <a:ext cx="1699489"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2032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a:t>
            </a:r>
            <a:r>
              <a:rPr lang="en-US" altLang="zh-CN" dirty="0"/>
              <a:t>Open Source Library System</a:t>
            </a:r>
            <a:endParaRPr lang="zh-CN" altLang="en-US" dirty="0"/>
          </a:p>
        </p:txBody>
      </p:sp>
      <p:sp>
        <p:nvSpPr>
          <p:cNvPr id="3" name="内容占位符 2"/>
          <p:cNvSpPr>
            <a:spLocks noGrp="1"/>
          </p:cNvSpPr>
          <p:nvPr>
            <p:ph idx="1"/>
          </p:nvPr>
        </p:nvSpPr>
        <p:spPr/>
        <p:txBody>
          <a:bodyPr/>
          <a:lstStyle/>
          <a:p>
            <a:r>
              <a:rPr lang="en-US" altLang="zh-CN" dirty="0" err="1" smtClean="0"/>
              <a:t>Koha</a:t>
            </a:r>
            <a:r>
              <a:rPr lang="en-US" altLang="zh-CN" dirty="0" smtClean="0"/>
              <a:t> 1450+ </a:t>
            </a:r>
            <a:r>
              <a:rPr lang="zh-CN" altLang="en-US" dirty="0" smtClean="0"/>
              <a:t>在印尼、马来西亚、土耳其占主导地位 </a:t>
            </a:r>
            <a:endParaRPr lang="en-US" altLang="zh-CN" dirty="0" smtClean="0"/>
          </a:p>
          <a:p>
            <a:r>
              <a:rPr lang="en-US" altLang="zh-CN" dirty="0" smtClean="0"/>
              <a:t>Evergreen 1500+  </a:t>
            </a:r>
            <a:r>
              <a:rPr lang="zh-CN" altLang="en-US" dirty="0" smtClean="0"/>
              <a:t>北美  公共图书馆</a:t>
            </a:r>
            <a:endParaRPr lang="en-US" altLang="zh-CN" dirty="0" smtClean="0"/>
          </a:p>
          <a:p>
            <a:r>
              <a:rPr lang="en-US" altLang="zh-CN" dirty="0" smtClean="0"/>
              <a:t>TIND</a:t>
            </a:r>
          </a:p>
          <a:p>
            <a:r>
              <a:rPr lang="en-US" altLang="zh-CN" dirty="0" smtClean="0"/>
              <a:t>FOLIO</a:t>
            </a:r>
          </a:p>
          <a:p>
            <a:pPr marL="0" indent="0">
              <a:buNone/>
            </a:pPr>
            <a:endParaRPr lang="en-US" altLang="zh-CN" dirty="0" smtClean="0"/>
          </a:p>
          <a:p>
            <a:pPr marL="0" indent="0">
              <a:buNone/>
            </a:pPr>
            <a:r>
              <a:rPr lang="en-US" altLang="zh-CN" sz="1800" dirty="0"/>
              <a:t>Library Systems Report </a:t>
            </a:r>
            <a:r>
              <a:rPr lang="en-US" altLang="zh-CN" sz="1800" dirty="0" smtClean="0"/>
              <a:t>2019: Cycles </a:t>
            </a:r>
            <a:r>
              <a:rPr lang="en-US" altLang="zh-CN" sz="1800" dirty="0"/>
              <a:t>of </a:t>
            </a:r>
            <a:r>
              <a:rPr lang="en-US" altLang="zh-CN" sz="1800" dirty="0" smtClean="0"/>
              <a:t>innovation  By </a:t>
            </a:r>
            <a:r>
              <a:rPr lang="en-US" altLang="zh-CN" sz="1800" dirty="0"/>
              <a:t>Marshall Breeding |  May 1, 2019</a:t>
            </a:r>
            <a:endParaRPr lang="zh-CN" altLang="en-US" dirty="0"/>
          </a:p>
        </p:txBody>
      </p:sp>
    </p:spTree>
    <p:extLst>
      <p:ext uri="{BB962C8B-B14F-4D97-AF65-F5344CB8AC3E}">
        <p14:creationId xmlns:p14="http://schemas.microsoft.com/office/powerpoint/2010/main" val="4018543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2.7 Cities </a:t>
            </a:r>
            <a:r>
              <a:rPr lang="en-US" altLang="zh-CN" dirty="0"/>
              <a:t>and Towns</a:t>
            </a:r>
            <a:endParaRPr lang="zh-CN" alt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05000"/>
            <a:ext cx="8201622" cy="325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899592" y="2060848"/>
            <a:ext cx="1008112"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5292080" y="3645024"/>
            <a:ext cx="864096" cy="86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177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二、管理和基本配置</a:t>
            </a:r>
            <a:endParaRPr lang="zh-CN" altLang="en-US"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en-US" altLang="zh-CN" sz="2800" b="1" dirty="0"/>
              <a:t>Basic </a:t>
            </a:r>
            <a:r>
              <a:rPr lang="en-US" altLang="zh-CN" sz="2800" b="1" dirty="0" smtClean="0"/>
              <a:t>parameters</a:t>
            </a:r>
            <a:r>
              <a:rPr lang="zh-CN" altLang="en-US" sz="2800" b="1" dirty="0" smtClean="0"/>
              <a:t>（基本参数）</a:t>
            </a:r>
            <a:endParaRPr lang="en-US" altLang="zh-CN" sz="2800" b="1" dirty="0" smtClean="0"/>
          </a:p>
          <a:p>
            <a:pPr marL="514350" indent="-514350">
              <a:buFont typeface="+mj-lt"/>
              <a:buAutoNum type="arabicPeriod"/>
            </a:pPr>
            <a:r>
              <a:rPr lang="en-US" altLang="zh-CN" sz="2800" b="1" dirty="0"/>
              <a:t>Patrons and circulation</a:t>
            </a:r>
            <a:r>
              <a:rPr lang="zh-CN" altLang="en-US" sz="2800" b="1" dirty="0"/>
              <a:t>（用户和流通）</a:t>
            </a:r>
            <a:endParaRPr lang="en-US" altLang="zh-CN" sz="2800" b="1" dirty="0"/>
          </a:p>
          <a:p>
            <a:pPr marL="514350" indent="-514350">
              <a:buFont typeface="+mj-lt"/>
              <a:buAutoNum type="arabicPeriod"/>
            </a:pPr>
            <a:r>
              <a:rPr lang="en-US" altLang="zh-CN" sz="2800" b="1" dirty="0" smtClean="0">
                <a:solidFill>
                  <a:srgbClr val="FF0000"/>
                </a:solidFill>
              </a:rPr>
              <a:t>Catalog</a:t>
            </a:r>
            <a:r>
              <a:rPr lang="zh-CN" altLang="en-US" sz="2800" b="1" dirty="0" smtClean="0">
                <a:solidFill>
                  <a:srgbClr val="FF0000"/>
                </a:solidFill>
              </a:rPr>
              <a:t>（编目参数）</a:t>
            </a:r>
            <a:endParaRPr lang="en-US" altLang="zh-CN" sz="2800" b="1" dirty="0">
              <a:solidFill>
                <a:srgbClr val="FF0000"/>
              </a:solidFill>
            </a:endParaRPr>
          </a:p>
          <a:p>
            <a:pPr marL="514350" indent="-514350">
              <a:buFont typeface="+mj-lt"/>
              <a:buAutoNum type="arabicPeriod"/>
            </a:pPr>
            <a:r>
              <a:rPr lang="en-US" altLang="zh-CN" sz="2800" b="1" dirty="0"/>
              <a:t>Acquisition </a:t>
            </a:r>
            <a:r>
              <a:rPr lang="en-US" altLang="zh-CN" sz="2800" b="1" dirty="0" smtClean="0"/>
              <a:t>parameters</a:t>
            </a:r>
            <a:r>
              <a:rPr lang="zh-CN" altLang="en-US" sz="2800" b="1" dirty="0" smtClean="0"/>
              <a:t>（采访参数）</a:t>
            </a:r>
            <a:endParaRPr lang="en-US" altLang="zh-CN" sz="2800" b="1" dirty="0"/>
          </a:p>
          <a:p>
            <a:pPr marL="514350" indent="-514350">
              <a:buFont typeface="+mj-lt"/>
              <a:buAutoNum type="arabicPeriod"/>
            </a:pPr>
            <a:r>
              <a:rPr lang="en-US" altLang="zh-CN" sz="2800" b="1" dirty="0"/>
              <a:t>Additional </a:t>
            </a:r>
            <a:r>
              <a:rPr lang="en-US" altLang="zh-CN" sz="2800" b="1" dirty="0" smtClean="0"/>
              <a:t>parameters</a:t>
            </a:r>
            <a:r>
              <a:rPr lang="zh-CN" altLang="en-US" sz="2800" b="1" dirty="0" smtClean="0"/>
              <a:t>（其他参数）</a:t>
            </a:r>
            <a:endParaRPr lang="en-US" altLang="zh-CN" sz="2800" b="1" dirty="0" smtClean="0"/>
          </a:p>
        </p:txBody>
      </p:sp>
    </p:spTree>
    <p:extLst>
      <p:ext uri="{BB962C8B-B14F-4D97-AF65-F5344CB8AC3E}">
        <p14:creationId xmlns:p14="http://schemas.microsoft.com/office/powerpoint/2010/main" val="393950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、编目参数</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b="1" dirty="0" smtClean="0"/>
              <a:t>3.1 MARC Bibliographic </a:t>
            </a:r>
            <a:r>
              <a:rPr lang="en-US" altLang="zh-CN" b="1" dirty="0"/>
              <a:t>F</a:t>
            </a:r>
            <a:r>
              <a:rPr lang="en-US" altLang="zh-CN" b="1" dirty="0" smtClean="0"/>
              <a:t>ramework  </a:t>
            </a:r>
            <a:r>
              <a:rPr lang="en-US" altLang="zh-CN" b="1" dirty="0"/>
              <a:t>MARC</a:t>
            </a:r>
            <a:r>
              <a:rPr lang="zh-CN" altLang="en-US" b="1" dirty="0"/>
              <a:t>书目模板</a:t>
            </a:r>
            <a:endParaRPr lang="en-US" altLang="zh-CN" b="1" dirty="0"/>
          </a:p>
          <a:p>
            <a:pPr marL="0" indent="0">
              <a:buNone/>
            </a:pPr>
            <a:r>
              <a:rPr lang="en-US" altLang="zh-CN" b="1" dirty="0" smtClean="0"/>
              <a:t>3.2 Koha </a:t>
            </a:r>
            <a:r>
              <a:rPr lang="en-US" altLang="zh-CN" b="1" dirty="0"/>
              <a:t>to MARC </a:t>
            </a:r>
            <a:r>
              <a:rPr lang="en-US" altLang="zh-CN" b="1" dirty="0" smtClean="0"/>
              <a:t>Mapping  </a:t>
            </a:r>
            <a:r>
              <a:rPr lang="en-US" altLang="zh-CN" b="1" dirty="0"/>
              <a:t>Koha</a:t>
            </a:r>
            <a:r>
              <a:rPr lang="zh-CN" altLang="en-US" b="1" dirty="0"/>
              <a:t>和</a:t>
            </a:r>
            <a:r>
              <a:rPr lang="en-US" altLang="zh-CN" b="1" dirty="0"/>
              <a:t>MARC</a:t>
            </a:r>
            <a:r>
              <a:rPr lang="zh-CN" altLang="en-US" b="1" dirty="0"/>
              <a:t>映射</a:t>
            </a:r>
            <a:endParaRPr lang="en-US" altLang="zh-CN" b="1" dirty="0"/>
          </a:p>
          <a:p>
            <a:pPr marL="0" indent="0">
              <a:buNone/>
            </a:pPr>
            <a:r>
              <a:rPr lang="en-US" altLang="zh-CN" b="1" dirty="0" smtClean="0"/>
              <a:t>3.3 MARC Bibliographic Framework </a:t>
            </a:r>
            <a:r>
              <a:rPr lang="en-US" altLang="zh-CN" b="1" dirty="0"/>
              <a:t>test</a:t>
            </a:r>
          </a:p>
          <a:p>
            <a:pPr marL="0" indent="0">
              <a:buNone/>
            </a:pPr>
            <a:r>
              <a:rPr lang="en-US" altLang="zh-CN" b="1" dirty="0" smtClean="0"/>
              <a:t>3.4 Authority Types </a:t>
            </a:r>
            <a:r>
              <a:rPr lang="zh-CN" altLang="en-US" b="1" dirty="0"/>
              <a:t>控制词表类型</a:t>
            </a:r>
            <a:endParaRPr lang="en-US" altLang="zh-CN" b="1" dirty="0"/>
          </a:p>
          <a:p>
            <a:pPr marL="0" indent="0">
              <a:buNone/>
            </a:pPr>
            <a:r>
              <a:rPr lang="en-US" altLang="zh-CN" b="1" dirty="0" smtClean="0"/>
              <a:t>3.5 Classification Sources  </a:t>
            </a:r>
            <a:r>
              <a:rPr lang="zh-CN" altLang="en-US" b="1" dirty="0" smtClean="0"/>
              <a:t>分类法</a:t>
            </a:r>
            <a:endParaRPr lang="zh-CN" altLang="en-US" b="1" dirty="0"/>
          </a:p>
        </p:txBody>
      </p:sp>
    </p:spTree>
    <p:extLst>
      <p:ext uri="{BB962C8B-B14F-4D97-AF65-F5344CB8AC3E}">
        <p14:creationId xmlns:p14="http://schemas.microsoft.com/office/powerpoint/2010/main" val="3319592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520" y="116632"/>
            <a:ext cx="9396536" cy="1411560"/>
          </a:xfrm>
        </p:spPr>
        <p:txBody>
          <a:bodyPr/>
          <a:lstStyle/>
          <a:p>
            <a:r>
              <a:rPr lang="en-US" altLang="zh-CN" dirty="0" smtClean="0"/>
              <a:t>3.1 MARC Bibliographic Framework</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6120680" cy="470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886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Koha </a:t>
            </a:r>
            <a:r>
              <a:rPr lang="en-US" altLang="zh-CN" dirty="0"/>
              <a:t>to MARC Mapping</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628800"/>
            <a:ext cx="6856403" cy="4525963"/>
          </a:xfrm>
        </p:spPr>
      </p:pic>
    </p:spTree>
    <p:extLst>
      <p:ext uri="{BB962C8B-B14F-4D97-AF65-F5344CB8AC3E}">
        <p14:creationId xmlns:p14="http://schemas.microsoft.com/office/powerpoint/2010/main" val="22572580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MARC </a:t>
            </a:r>
            <a:r>
              <a:rPr lang="en-US" altLang="zh-CN" dirty="0"/>
              <a:t>bibliographic framework test</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344816" cy="473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402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Authority </a:t>
            </a:r>
            <a:r>
              <a:rPr lang="en-US" altLang="zh-CN" dirty="0"/>
              <a:t>types</a:t>
            </a:r>
            <a:endParaRPr lang="zh-CN" altLang="en-US" dirty="0"/>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3003607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 Classification Sources </a:t>
            </a:r>
            <a:endParaRPr lang="zh-CN" altLang="en-US" dirty="0"/>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3864877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二、管理和基本配置</a:t>
            </a:r>
            <a:endParaRPr lang="zh-CN" altLang="en-US"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en-US" altLang="zh-CN" sz="2800" b="1" dirty="0"/>
              <a:t>Basic </a:t>
            </a:r>
            <a:r>
              <a:rPr lang="en-US" altLang="zh-CN" sz="2800" b="1" dirty="0" smtClean="0"/>
              <a:t>parameters</a:t>
            </a:r>
            <a:r>
              <a:rPr lang="zh-CN" altLang="en-US" sz="2800" b="1" dirty="0" smtClean="0"/>
              <a:t>（基本参数）</a:t>
            </a:r>
            <a:endParaRPr lang="en-US" altLang="zh-CN" sz="2800" b="1" dirty="0" smtClean="0"/>
          </a:p>
          <a:p>
            <a:pPr marL="514350" indent="-514350">
              <a:buFont typeface="+mj-lt"/>
              <a:buAutoNum type="arabicPeriod"/>
            </a:pPr>
            <a:r>
              <a:rPr lang="en-US" altLang="zh-CN" sz="2800" b="1" dirty="0"/>
              <a:t>Patrons and circulation</a:t>
            </a:r>
            <a:r>
              <a:rPr lang="zh-CN" altLang="en-US" sz="2800" b="1" dirty="0"/>
              <a:t>（用户和流通）</a:t>
            </a:r>
            <a:endParaRPr lang="en-US" altLang="zh-CN" sz="2800" b="1" dirty="0"/>
          </a:p>
          <a:p>
            <a:pPr marL="514350" indent="-514350">
              <a:buFont typeface="+mj-lt"/>
              <a:buAutoNum type="arabicPeriod"/>
            </a:pPr>
            <a:r>
              <a:rPr lang="en-US" altLang="zh-CN" sz="2800" b="1" dirty="0"/>
              <a:t>Catalog</a:t>
            </a:r>
            <a:r>
              <a:rPr lang="zh-CN" altLang="en-US" sz="2800" b="1" dirty="0"/>
              <a:t>（编目参数）</a:t>
            </a:r>
            <a:endParaRPr lang="en-US" altLang="zh-CN" sz="2800" b="1" dirty="0"/>
          </a:p>
          <a:p>
            <a:pPr marL="514350" indent="-514350">
              <a:buFont typeface="+mj-lt"/>
              <a:buAutoNum type="arabicPeriod"/>
            </a:pPr>
            <a:r>
              <a:rPr lang="en-US" altLang="zh-CN" sz="2800" b="1" dirty="0">
                <a:solidFill>
                  <a:srgbClr val="FF0000"/>
                </a:solidFill>
              </a:rPr>
              <a:t>Acquisition </a:t>
            </a:r>
            <a:r>
              <a:rPr lang="en-US" altLang="zh-CN" sz="2800" b="1" dirty="0" smtClean="0">
                <a:solidFill>
                  <a:srgbClr val="FF0000"/>
                </a:solidFill>
              </a:rPr>
              <a:t>parameters</a:t>
            </a:r>
            <a:r>
              <a:rPr lang="zh-CN" altLang="en-US" sz="2800" b="1" dirty="0" smtClean="0">
                <a:solidFill>
                  <a:srgbClr val="FF0000"/>
                </a:solidFill>
              </a:rPr>
              <a:t>（采访参数）</a:t>
            </a:r>
            <a:endParaRPr lang="en-US" altLang="zh-CN" sz="2800" b="1" dirty="0">
              <a:solidFill>
                <a:srgbClr val="FF0000"/>
              </a:solidFill>
            </a:endParaRPr>
          </a:p>
          <a:p>
            <a:pPr marL="514350" indent="-514350">
              <a:buFont typeface="+mj-lt"/>
              <a:buAutoNum type="arabicPeriod"/>
            </a:pPr>
            <a:r>
              <a:rPr lang="en-US" altLang="zh-CN" sz="2800" b="1" dirty="0"/>
              <a:t>Additional </a:t>
            </a:r>
            <a:r>
              <a:rPr lang="en-US" altLang="zh-CN" sz="2800" b="1" dirty="0" smtClean="0"/>
              <a:t>parameters</a:t>
            </a:r>
            <a:r>
              <a:rPr lang="zh-CN" altLang="en-US" sz="2800" b="1" dirty="0" smtClean="0"/>
              <a:t>（其他参数）</a:t>
            </a:r>
            <a:endParaRPr lang="en-US" altLang="zh-CN" sz="2800" b="1" dirty="0" smtClean="0"/>
          </a:p>
        </p:txBody>
      </p:sp>
    </p:spTree>
    <p:extLst>
      <p:ext uri="{BB962C8B-B14F-4D97-AF65-F5344CB8AC3E}">
        <p14:creationId xmlns:p14="http://schemas.microsoft.com/office/powerpoint/2010/main" val="40434319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、采访参数</a:t>
            </a:r>
            <a:endParaRPr lang="zh-CN" altLang="en-US" dirty="0"/>
          </a:p>
        </p:txBody>
      </p:sp>
      <p:sp>
        <p:nvSpPr>
          <p:cNvPr id="4" name="内容占位符 3"/>
          <p:cNvSpPr>
            <a:spLocks noGrp="1"/>
          </p:cNvSpPr>
          <p:nvPr>
            <p:ph idx="1"/>
          </p:nvPr>
        </p:nvSpPr>
        <p:spPr/>
        <p:txBody>
          <a:bodyPr>
            <a:normAutofit/>
          </a:bodyPr>
          <a:lstStyle/>
          <a:p>
            <a:pPr marL="0" indent="0">
              <a:buNone/>
            </a:pPr>
            <a:r>
              <a:rPr lang="en-US" altLang="zh-CN" b="1" dirty="0" smtClean="0"/>
              <a:t>4.1 Currencies </a:t>
            </a:r>
            <a:r>
              <a:rPr lang="en-US" altLang="zh-CN" b="1" dirty="0"/>
              <a:t>and exchange rates </a:t>
            </a:r>
            <a:r>
              <a:rPr lang="zh-CN" altLang="en-US" b="1" dirty="0"/>
              <a:t>外币和汇率</a:t>
            </a:r>
            <a:endParaRPr lang="en-US" altLang="zh-CN" b="1" dirty="0"/>
          </a:p>
          <a:p>
            <a:pPr marL="0" indent="0">
              <a:buNone/>
            </a:pPr>
            <a:r>
              <a:rPr lang="en-US" altLang="zh-CN" b="1" dirty="0" smtClean="0"/>
              <a:t>4.2 Budgets </a:t>
            </a:r>
            <a:r>
              <a:rPr lang="zh-CN" altLang="en-US" b="1" dirty="0"/>
              <a:t>预算</a:t>
            </a:r>
            <a:endParaRPr lang="en-US" altLang="zh-CN" b="1" dirty="0"/>
          </a:p>
          <a:p>
            <a:pPr marL="0" indent="0">
              <a:buNone/>
            </a:pPr>
            <a:r>
              <a:rPr lang="en-US" altLang="zh-CN" b="1" dirty="0" smtClean="0"/>
              <a:t>4.3 Funds </a:t>
            </a:r>
            <a:r>
              <a:rPr lang="zh-CN" altLang="en-US" b="1" dirty="0"/>
              <a:t>经费</a:t>
            </a:r>
          </a:p>
        </p:txBody>
      </p:sp>
    </p:spTree>
    <p:extLst>
      <p:ext uri="{BB962C8B-B14F-4D97-AF65-F5344CB8AC3E}">
        <p14:creationId xmlns:p14="http://schemas.microsoft.com/office/powerpoint/2010/main" val="27969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7822618" cy="474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a:xfrm>
            <a:off x="7406020" y="2530179"/>
            <a:ext cx="837842" cy="21602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7406020" y="3424919"/>
            <a:ext cx="837842" cy="22010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406020" y="3645024"/>
            <a:ext cx="837842" cy="36004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7406020" y="4581128"/>
            <a:ext cx="837842" cy="14401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09823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 Currencies </a:t>
            </a:r>
            <a:r>
              <a:rPr lang="en-US" altLang="zh-CN" dirty="0"/>
              <a:t>and exchange rates</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2060848"/>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971600" y="2204864"/>
            <a:ext cx="1296144"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971600" y="4077072"/>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609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712583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835696" y="1700808"/>
            <a:ext cx="6264696" cy="1440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491880" y="4365104"/>
            <a:ext cx="3168352" cy="369332"/>
          </a:xfrm>
          <a:prstGeom prst="rect">
            <a:avLst/>
          </a:prstGeom>
          <a:noFill/>
        </p:spPr>
        <p:txBody>
          <a:bodyPr wrap="square" rtlCol="0">
            <a:spAutoFit/>
          </a:bodyPr>
          <a:lstStyle/>
          <a:p>
            <a:r>
              <a:rPr lang="en-US" altLang="zh-CN" b="1" dirty="0"/>
              <a:t>ISO 4217 currency codes </a:t>
            </a:r>
            <a:endParaRPr lang="zh-CN" altLang="en-US" b="1" dirty="0"/>
          </a:p>
        </p:txBody>
      </p:sp>
      <p:sp>
        <p:nvSpPr>
          <p:cNvPr id="6" name="圆角矩形 5"/>
          <p:cNvSpPr/>
          <p:nvPr/>
        </p:nvSpPr>
        <p:spPr>
          <a:xfrm>
            <a:off x="2339752" y="3573016"/>
            <a:ext cx="388843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0873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 Budgets</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55816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958196" y="1916832"/>
            <a:ext cx="100811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0711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56483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051720" y="1628800"/>
            <a:ext cx="4464496" cy="13681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195736" y="3284984"/>
            <a:ext cx="1224136"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9927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 Funds</a:t>
            </a:r>
            <a:endParaRPr lang="zh-CN" altLang="en-U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3101" y="2022030"/>
            <a:ext cx="5797798" cy="368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5436096" y="5013176"/>
            <a:ext cx="1512168"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389012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912768" cy="622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1460354" y="1196752"/>
            <a:ext cx="5400600"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475656" y="2996952"/>
            <a:ext cx="3960440" cy="14401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2685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05816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79512" y="2492896"/>
            <a:ext cx="8878654"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79512" y="3212976"/>
            <a:ext cx="8878654"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79512" y="3717032"/>
            <a:ext cx="8878654"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60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二、管理和基本配置</a:t>
            </a:r>
            <a:endParaRPr lang="zh-CN" altLang="en-US"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en-US" altLang="zh-CN" sz="2800" b="1" dirty="0"/>
              <a:t>Basic </a:t>
            </a:r>
            <a:r>
              <a:rPr lang="en-US" altLang="zh-CN" sz="2800" b="1" dirty="0" smtClean="0"/>
              <a:t>parameters</a:t>
            </a:r>
            <a:r>
              <a:rPr lang="zh-CN" altLang="en-US" sz="2800" b="1" dirty="0" smtClean="0"/>
              <a:t>（基本参数）</a:t>
            </a:r>
            <a:endParaRPr lang="en-US" altLang="zh-CN" sz="2800" b="1" dirty="0" smtClean="0"/>
          </a:p>
          <a:p>
            <a:pPr marL="514350" indent="-514350">
              <a:buFont typeface="+mj-lt"/>
              <a:buAutoNum type="arabicPeriod"/>
            </a:pPr>
            <a:r>
              <a:rPr lang="en-US" altLang="zh-CN" sz="2800" b="1" dirty="0"/>
              <a:t>Patrons and circulation</a:t>
            </a:r>
            <a:r>
              <a:rPr lang="zh-CN" altLang="en-US" sz="2800" b="1" dirty="0"/>
              <a:t>（用户和流通）</a:t>
            </a:r>
            <a:endParaRPr lang="en-US" altLang="zh-CN" sz="2800" b="1" dirty="0"/>
          </a:p>
          <a:p>
            <a:pPr marL="514350" indent="-514350">
              <a:buFont typeface="+mj-lt"/>
              <a:buAutoNum type="arabicPeriod"/>
            </a:pPr>
            <a:r>
              <a:rPr lang="en-US" altLang="zh-CN" sz="2800" b="1" dirty="0"/>
              <a:t>Catalog</a:t>
            </a:r>
            <a:r>
              <a:rPr lang="zh-CN" altLang="en-US" sz="2800" b="1" dirty="0"/>
              <a:t>（编目参数）</a:t>
            </a:r>
            <a:endParaRPr lang="en-US" altLang="zh-CN" sz="2800" b="1" dirty="0"/>
          </a:p>
          <a:p>
            <a:pPr marL="514350" indent="-514350">
              <a:buFont typeface="+mj-lt"/>
              <a:buAutoNum type="arabicPeriod"/>
            </a:pPr>
            <a:r>
              <a:rPr lang="en-US" altLang="zh-CN" sz="2800" b="1" dirty="0"/>
              <a:t>Acquisition parameters</a:t>
            </a:r>
            <a:r>
              <a:rPr lang="zh-CN" altLang="en-US" sz="2800" b="1" dirty="0"/>
              <a:t>（采访参数）</a:t>
            </a:r>
            <a:endParaRPr lang="en-US" altLang="zh-CN" sz="2800" b="1" dirty="0"/>
          </a:p>
          <a:p>
            <a:pPr marL="514350" indent="-514350">
              <a:buFont typeface="+mj-lt"/>
              <a:buAutoNum type="arabicPeriod"/>
            </a:pPr>
            <a:r>
              <a:rPr lang="en-US" altLang="zh-CN" sz="2800" b="1" dirty="0">
                <a:solidFill>
                  <a:srgbClr val="FF0000"/>
                </a:solidFill>
              </a:rPr>
              <a:t>Additional </a:t>
            </a:r>
            <a:r>
              <a:rPr lang="en-US" altLang="zh-CN" sz="2800" b="1" dirty="0" smtClean="0">
                <a:solidFill>
                  <a:srgbClr val="FF0000"/>
                </a:solidFill>
              </a:rPr>
              <a:t>parameters</a:t>
            </a:r>
            <a:r>
              <a:rPr lang="zh-CN" altLang="en-US" sz="2800" b="1" dirty="0" smtClean="0">
                <a:solidFill>
                  <a:srgbClr val="FF0000"/>
                </a:solidFill>
              </a:rPr>
              <a:t>（其他参数）</a:t>
            </a:r>
            <a:endParaRPr lang="en-US" altLang="zh-CN" sz="2800" b="1" dirty="0" smtClean="0">
              <a:solidFill>
                <a:srgbClr val="FF0000"/>
              </a:solidFill>
            </a:endParaRPr>
          </a:p>
        </p:txBody>
      </p:sp>
    </p:spTree>
    <p:extLst>
      <p:ext uri="{BB962C8B-B14F-4D97-AF65-F5344CB8AC3E}">
        <p14:creationId xmlns:p14="http://schemas.microsoft.com/office/powerpoint/2010/main" val="810462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、其他参数</a:t>
            </a:r>
            <a:endParaRPr lang="zh-CN" altLang="en-US" dirty="0"/>
          </a:p>
        </p:txBody>
      </p:sp>
      <p:sp>
        <p:nvSpPr>
          <p:cNvPr id="3" name="内容占位符 2"/>
          <p:cNvSpPr>
            <a:spLocks noGrp="1"/>
          </p:cNvSpPr>
          <p:nvPr>
            <p:ph idx="1"/>
          </p:nvPr>
        </p:nvSpPr>
        <p:spPr/>
        <p:txBody>
          <a:bodyPr/>
          <a:lstStyle/>
          <a:p>
            <a:pPr marL="0" indent="0">
              <a:buNone/>
            </a:pPr>
            <a:r>
              <a:rPr lang="en-US" altLang="zh-CN" b="1" dirty="0" smtClean="0"/>
              <a:t>5.1 Z39.50/SRU </a:t>
            </a:r>
            <a:r>
              <a:rPr lang="en-US" altLang="zh-CN" b="1" dirty="0"/>
              <a:t>servers</a:t>
            </a:r>
          </a:p>
          <a:p>
            <a:pPr marL="0" indent="0">
              <a:buNone/>
            </a:pPr>
            <a:r>
              <a:rPr lang="en-US" altLang="zh-CN" b="1" dirty="0" smtClean="0"/>
              <a:t>5.2 Did </a:t>
            </a:r>
            <a:r>
              <a:rPr lang="en-US" altLang="zh-CN" b="1" dirty="0"/>
              <a:t>you mean</a:t>
            </a:r>
            <a:r>
              <a:rPr lang="en-US" altLang="zh-CN" b="1" dirty="0" smtClean="0"/>
              <a:t>?</a:t>
            </a:r>
            <a:endParaRPr lang="en-US" altLang="zh-CN" b="1" dirty="0"/>
          </a:p>
        </p:txBody>
      </p:sp>
    </p:spTree>
    <p:extLst>
      <p:ext uri="{BB962C8B-B14F-4D97-AF65-F5344CB8AC3E}">
        <p14:creationId xmlns:p14="http://schemas.microsoft.com/office/powerpoint/2010/main" val="38950693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5.1 Z39.50/SRU servers</a:t>
            </a:r>
            <a:endParaRPr lang="zh-CN" alt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606533" cy="296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251520" y="2060848"/>
            <a:ext cx="244827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8192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96" y="1988840"/>
            <a:ext cx="8676456" cy="23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p:cNvSpPr>
            <a:spLocks noGrp="1"/>
          </p:cNvSpPr>
          <p:nvPr>
            <p:ph type="title"/>
          </p:nvPr>
        </p:nvSpPr>
        <p:spPr>
          <a:xfrm>
            <a:off x="457200" y="0"/>
            <a:ext cx="8229600" cy="1600200"/>
          </a:xfrm>
        </p:spPr>
        <p:txBody>
          <a:bodyPr/>
          <a:lstStyle/>
          <a:p>
            <a:r>
              <a:rPr lang="en-US" altLang="zh-CN" dirty="0" smtClean="0"/>
              <a:t>2</a:t>
            </a:r>
            <a:r>
              <a:rPr lang="zh-CN" altLang="en-US" dirty="0" smtClean="0"/>
              <a:t>、</a:t>
            </a:r>
            <a:r>
              <a:rPr lang="en-US" altLang="zh-CN" dirty="0"/>
              <a:t>School Library System </a:t>
            </a:r>
            <a:endParaRPr lang="zh-CN" altLang="en-US" dirty="0"/>
          </a:p>
        </p:txBody>
      </p:sp>
      <p:sp>
        <p:nvSpPr>
          <p:cNvPr id="2" name="矩形 1"/>
          <p:cNvSpPr/>
          <p:nvPr/>
        </p:nvSpPr>
        <p:spPr>
          <a:xfrm>
            <a:off x="316696" y="4361222"/>
            <a:ext cx="8676456" cy="1477328"/>
          </a:xfrm>
          <a:prstGeom prst="rect">
            <a:avLst/>
          </a:prstGeom>
        </p:spPr>
        <p:txBody>
          <a:bodyPr wrap="square">
            <a:spAutoFit/>
          </a:bodyPr>
          <a:lstStyle/>
          <a:p>
            <a:r>
              <a:rPr lang="en-US" altLang="zh-CN" dirty="0"/>
              <a:t>Follett School Solutions</a:t>
            </a:r>
            <a:r>
              <a:rPr lang="zh-CN" altLang="en-US" dirty="0"/>
              <a:t>公司在学前教育至</a:t>
            </a:r>
            <a:r>
              <a:rPr lang="en-US" altLang="zh-CN" dirty="0"/>
              <a:t>12</a:t>
            </a:r>
            <a:r>
              <a:rPr lang="zh-CN" altLang="en-US" dirty="0"/>
              <a:t>年级图书馆市场上占据主导地位，美国最大的</a:t>
            </a:r>
            <a:r>
              <a:rPr lang="en-US" altLang="zh-CN" dirty="0"/>
              <a:t>25</a:t>
            </a:r>
            <a:r>
              <a:rPr lang="zh-CN" altLang="en-US" dirty="0"/>
              <a:t>个学区中，有</a:t>
            </a:r>
            <a:r>
              <a:rPr lang="en-US" altLang="zh-CN" dirty="0"/>
              <a:t>23</a:t>
            </a:r>
            <a:r>
              <a:rPr lang="zh-CN" altLang="en-US" dirty="0"/>
              <a:t>个学区选择了</a:t>
            </a:r>
            <a:r>
              <a:rPr lang="en-US" altLang="zh-CN" dirty="0"/>
              <a:t>Destiny</a:t>
            </a:r>
            <a:r>
              <a:rPr lang="zh-CN" altLang="en-US" dirty="0"/>
              <a:t>。</a:t>
            </a:r>
            <a:r>
              <a:rPr lang="en-US" altLang="zh-CN" dirty="0"/>
              <a:t>2018</a:t>
            </a:r>
            <a:r>
              <a:rPr lang="zh-CN" altLang="en-US" dirty="0"/>
              <a:t>年，</a:t>
            </a:r>
            <a:r>
              <a:rPr lang="en-US" altLang="zh-CN" dirty="0"/>
              <a:t>Follett</a:t>
            </a:r>
            <a:r>
              <a:rPr lang="zh-CN" altLang="en-US" dirty="0"/>
              <a:t>还推出了“课前准备”系列馆藏，通过一系列精心准备的开放教育资源，提供了广泛的学习材料。</a:t>
            </a:r>
          </a:p>
          <a:p>
            <a:r>
              <a:rPr lang="en-US" altLang="zh-CN" dirty="0"/>
              <a:t>Mandarin Library Automation</a:t>
            </a:r>
            <a:r>
              <a:rPr lang="zh-CN" altLang="en-US" dirty="0"/>
              <a:t>公司的自动化系统主要用于学校图书馆，以及其他小型图书馆。目前</a:t>
            </a:r>
            <a:r>
              <a:rPr lang="en-US" altLang="zh-CN" dirty="0"/>
              <a:t>Mandarin M5</a:t>
            </a:r>
            <a:r>
              <a:rPr lang="zh-CN" altLang="en-US" dirty="0"/>
              <a:t>托管服务总用户为</a:t>
            </a:r>
            <a:r>
              <a:rPr lang="en-US" altLang="zh-CN" dirty="0"/>
              <a:t>1,533</a:t>
            </a:r>
            <a:r>
              <a:rPr lang="zh-CN" altLang="en-US" dirty="0"/>
              <a:t>个，本地安装的用户为</a:t>
            </a:r>
            <a:r>
              <a:rPr lang="en-US" altLang="zh-CN" dirty="0"/>
              <a:t>695</a:t>
            </a:r>
            <a:r>
              <a:rPr lang="zh-CN" altLang="en-US" dirty="0"/>
              <a:t>个。</a:t>
            </a:r>
          </a:p>
        </p:txBody>
      </p:sp>
    </p:spTree>
    <p:extLst>
      <p:ext uri="{BB962C8B-B14F-4D97-AF65-F5344CB8AC3E}">
        <p14:creationId xmlns:p14="http://schemas.microsoft.com/office/powerpoint/2010/main" val="1796478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35" y="30832"/>
            <a:ext cx="8064896" cy="652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971600" y="548680"/>
            <a:ext cx="3960440"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611560" y="3212976"/>
            <a:ext cx="2880320" cy="17281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4554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3173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4725144"/>
            <a:ext cx="7776864" cy="523220"/>
          </a:xfrm>
          <a:prstGeom prst="rect">
            <a:avLst/>
          </a:prstGeom>
          <a:noFill/>
        </p:spPr>
        <p:txBody>
          <a:bodyPr wrap="square" rtlCol="0">
            <a:spAutoFit/>
          </a:bodyPr>
          <a:lstStyle/>
          <a:p>
            <a:r>
              <a:rPr lang="en-US" altLang="zh-CN" sz="2800" dirty="0">
                <a:hlinkClick r:id="rId3"/>
              </a:rPr>
              <a:t>http://irspy.indexdata.com/</a:t>
            </a:r>
            <a:endParaRPr lang="zh-CN" altLang="en-US" sz="2800" dirty="0"/>
          </a:p>
        </p:txBody>
      </p:sp>
      <p:sp>
        <p:nvSpPr>
          <p:cNvPr id="2" name="圆角矩形 1"/>
          <p:cNvSpPr/>
          <p:nvPr/>
        </p:nvSpPr>
        <p:spPr>
          <a:xfrm>
            <a:off x="1475656" y="1340768"/>
            <a:ext cx="3600400"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69665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5.2 Did </a:t>
            </a:r>
            <a:r>
              <a:rPr lang="en-US" altLang="zh-CN" dirty="0"/>
              <a:t>you mean</a:t>
            </a:r>
            <a:r>
              <a:rPr lang="en-US" altLang="zh-CN" dirty="0" smtClean="0"/>
              <a:t>?</a:t>
            </a:r>
            <a:endParaRPr lang="zh-CN"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844824"/>
            <a:ext cx="641985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475656" y="2204864"/>
            <a:ext cx="640871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475656" y="5085184"/>
            <a:ext cx="1296144"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4040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三、主要模块</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en-US" altLang="zh-CN" sz="2800" b="1" dirty="0"/>
              <a:t>Acquisition </a:t>
            </a:r>
            <a:r>
              <a:rPr lang="zh-CN" altLang="en-US" sz="2800" b="1" dirty="0"/>
              <a:t>采访</a:t>
            </a:r>
            <a:endParaRPr lang="en-US" altLang="zh-CN" sz="2800" b="1" dirty="0"/>
          </a:p>
          <a:p>
            <a:pPr marL="514350" indent="-514350">
              <a:buFont typeface="+mj-lt"/>
              <a:buAutoNum type="arabicPeriod"/>
            </a:pPr>
            <a:r>
              <a:rPr lang="en-US" altLang="zh-CN" sz="2800" b="1" dirty="0"/>
              <a:t>Cataloguing </a:t>
            </a:r>
            <a:r>
              <a:rPr lang="zh-CN" altLang="en-US" sz="2800" b="1" dirty="0"/>
              <a:t>编目</a:t>
            </a:r>
            <a:endParaRPr lang="en-US" altLang="zh-CN" sz="2800" b="1" dirty="0"/>
          </a:p>
          <a:p>
            <a:pPr marL="514350" indent="-514350">
              <a:buFont typeface="+mj-lt"/>
              <a:buAutoNum type="arabicPeriod"/>
            </a:pPr>
            <a:r>
              <a:rPr lang="en-US" altLang="zh-CN" sz="2800" b="1" dirty="0"/>
              <a:t>Patrons </a:t>
            </a:r>
            <a:r>
              <a:rPr lang="zh-CN" altLang="en-US" sz="2800" b="1" dirty="0"/>
              <a:t>用户</a:t>
            </a:r>
            <a:endParaRPr lang="en-US" altLang="zh-CN" sz="2800" b="1" dirty="0"/>
          </a:p>
          <a:p>
            <a:pPr marL="514350" indent="-514350">
              <a:buFont typeface="+mj-lt"/>
              <a:buAutoNum type="arabicPeriod"/>
            </a:pPr>
            <a:r>
              <a:rPr lang="en-US" altLang="zh-CN" sz="2800" b="1" dirty="0"/>
              <a:t>Circulations </a:t>
            </a:r>
            <a:r>
              <a:rPr lang="zh-CN" altLang="en-US" sz="2800" b="1" dirty="0"/>
              <a:t>流通</a:t>
            </a:r>
          </a:p>
        </p:txBody>
      </p:sp>
    </p:spTree>
    <p:extLst>
      <p:ext uri="{BB962C8B-B14F-4D97-AF65-F5344CB8AC3E}">
        <p14:creationId xmlns:p14="http://schemas.microsoft.com/office/powerpoint/2010/main" val="26261629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a:t>
            </a:r>
            <a:r>
              <a:rPr lang="en-US" altLang="zh-CN" dirty="0" smtClean="0"/>
              <a:t>Acquisition</a:t>
            </a:r>
            <a:endParaRPr lang="zh-CN" altLang="en-US" dirty="0"/>
          </a:p>
        </p:txBody>
      </p:sp>
      <p:sp>
        <p:nvSpPr>
          <p:cNvPr id="3" name="内容占位符 2"/>
          <p:cNvSpPr>
            <a:spLocks noGrp="1"/>
          </p:cNvSpPr>
          <p:nvPr>
            <p:ph idx="1"/>
          </p:nvPr>
        </p:nvSpPr>
        <p:spPr/>
        <p:txBody>
          <a:bodyPr/>
          <a:lstStyle/>
          <a:p>
            <a:pPr marL="0" indent="0">
              <a:buNone/>
            </a:pPr>
            <a:r>
              <a:rPr lang="en-US" altLang="zh-CN" b="1" dirty="0" smtClean="0"/>
              <a:t>1.1 Add/View/Edit a Vender</a:t>
            </a:r>
          </a:p>
          <a:p>
            <a:pPr marL="0" indent="0">
              <a:buNone/>
            </a:pPr>
            <a:r>
              <a:rPr lang="en-US" altLang="zh-CN" b="1" dirty="0" smtClean="0"/>
              <a:t>1.2 Vendor Contracts</a:t>
            </a:r>
          </a:p>
          <a:p>
            <a:pPr marL="0" indent="0">
              <a:buNone/>
            </a:pPr>
            <a:r>
              <a:rPr lang="en-US" altLang="zh-CN" b="1" dirty="0" smtClean="0"/>
              <a:t>1.3 Create a Basket</a:t>
            </a:r>
          </a:p>
          <a:p>
            <a:pPr marL="0" indent="0">
              <a:buNone/>
            </a:pPr>
            <a:r>
              <a:rPr lang="en-US" altLang="zh-CN" b="1" dirty="0" smtClean="0"/>
              <a:t>1.4 Create a Basket Group/Printing Basket Groups</a:t>
            </a:r>
          </a:p>
          <a:p>
            <a:pPr marL="0" indent="0">
              <a:buNone/>
            </a:pPr>
            <a:r>
              <a:rPr lang="en-US" altLang="zh-CN" b="1" dirty="0" smtClean="0"/>
              <a:t>1.5 Receive an Order/Manage Invoices</a:t>
            </a:r>
          </a:p>
          <a:p>
            <a:pPr marL="0" indent="0">
              <a:buNone/>
            </a:pPr>
            <a:r>
              <a:rPr lang="en-US" altLang="zh-CN" b="1" dirty="0" smtClean="0"/>
              <a:t>1.6 Send Claims for a Late Order</a:t>
            </a:r>
          </a:p>
          <a:p>
            <a:pPr marL="0" indent="0">
              <a:buNone/>
            </a:pPr>
            <a:r>
              <a:rPr lang="en-US" altLang="zh-CN" b="1" dirty="0" smtClean="0"/>
              <a:t>1.7 Track Funds</a:t>
            </a:r>
            <a:endParaRPr lang="zh-CN" altLang="en-US" b="1" dirty="0"/>
          </a:p>
        </p:txBody>
      </p:sp>
    </p:spTree>
    <p:extLst>
      <p:ext uri="{BB962C8B-B14F-4D97-AF65-F5344CB8AC3E}">
        <p14:creationId xmlns:p14="http://schemas.microsoft.com/office/powerpoint/2010/main" val="12755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Add/View/Edit </a:t>
            </a:r>
            <a:r>
              <a:rPr lang="en-US" altLang="zh-CN" dirty="0"/>
              <a:t>a </a:t>
            </a:r>
            <a:r>
              <a:rPr lang="en-US" altLang="zh-CN" dirty="0" smtClean="0"/>
              <a:t>Vender</a:t>
            </a: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71625"/>
            <a:ext cx="76104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971600" y="1571625"/>
            <a:ext cx="1080120" cy="4172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圆角矩形 2"/>
          <p:cNvSpPr/>
          <p:nvPr/>
        </p:nvSpPr>
        <p:spPr>
          <a:xfrm>
            <a:off x="971600" y="2852936"/>
            <a:ext cx="316835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19109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58483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683568" y="1052736"/>
            <a:ext cx="4752528" cy="25202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70329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08225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573851"/>
            <a:ext cx="47815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644008" y="4581128"/>
            <a:ext cx="1958727"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1331640" y="2276872"/>
            <a:ext cx="2952328" cy="296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07857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Vendor Contracts</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484784"/>
            <a:ext cx="71151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3" y="3449343"/>
            <a:ext cx="79438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971600" y="2742084"/>
            <a:ext cx="792088" cy="3268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2194503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1.3 Create </a:t>
            </a:r>
            <a:r>
              <a:rPr lang="en-US" altLang="zh-CN" dirty="0"/>
              <a:t>a </a:t>
            </a:r>
            <a:r>
              <a:rPr lang="en-US" altLang="zh-CN" dirty="0" smtClean="0"/>
              <a:t>Basket</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587183" cy="251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 2"/>
          <p:cNvSpPr/>
          <p:nvPr/>
        </p:nvSpPr>
        <p:spPr>
          <a:xfrm>
            <a:off x="1763688" y="2348880"/>
            <a:ext cx="309634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91680" y="1772816"/>
            <a:ext cx="64807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627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a:t>
            </a:r>
            <a:r>
              <a:rPr lang="en-US" altLang="zh-CN" dirty="0" err="1" smtClean="0"/>
              <a:t>Koha</a:t>
            </a:r>
            <a:r>
              <a:rPr lang="zh-CN" altLang="en-US" dirty="0" smtClean="0"/>
              <a:t>系统</a:t>
            </a:r>
            <a:endParaRPr lang="zh-CN" altLang="en-US" dirty="0"/>
          </a:p>
        </p:txBody>
      </p:sp>
      <p:sp>
        <p:nvSpPr>
          <p:cNvPr id="3" name="内容占位符 2"/>
          <p:cNvSpPr>
            <a:spLocks noGrp="1"/>
          </p:cNvSpPr>
          <p:nvPr>
            <p:ph idx="1"/>
          </p:nvPr>
        </p:nvSpPr>
        <p:spPr>
          <a:xfrm>
            <a:off x="457200" y="1600200"/>
            <a:ext cx="8229600" cy="4853136"/>
          </a:xfrm>
        </p:spPr>
        <p:txBody>
          <a:bodyPr/>
          <a:lstStyle/>
          <a:p>
            <a:r>
              <a:rPr lang="en-US" altLang="zh-TW" dirty="0" smtClean="0"/>
              <a:t>Koha</a:t>
            </a:r>
            <a:r>
              <a:rPr lang="zh-TW" altLang="en-US" dirty="0" smtClean="0"/>
              <a:t>是全球第一个免费且以开放原始码方式授权，拥有完整功能可弹性运用的图书馆管理系统，主要由各种类型和规模的图书馆、</a:t>
            </a:r>
            <a:r>
              <a:rPr lang="zh-CN" altLang="en-US" dirty="0" smtClean="0"/>
              <a:t>志愿者</a:t>
            </a:r>
            <a:r>
              <a:rPr lang="zh-TW" altLang="en-US" dirty="0" smtClean="0"/>
              <a:t>和服务提供公司</a:t>
            </a:r>
            <a:r>
              <a:rPr lang="zh-CN" altLang="en-US" dirty="0" smtClean="0"/>
              <a:t>技术支持</a:t>
            </a:r>
            <a:r>
              <a:rPr lang="zh-TW" altLang="en-US" dirty="0" smtClean="0"/>
              <a:t>及</a:t>
            </a:r>
            <a:r>
              <a:rPr lang="zh-CN" altLang="en-US" dirty="0" smtClean="0"/>
              <a:t>开发</a:t>
            </a:r>
            <a:r>
              <a:rPr lang="zh-TW" altLang="en-US" dirty="0" smtClean="0"/>
              <a:t>。</a:t>
            </a:r>
          </a:p>
          <a:p>
            <a:r>
              <a:rPr lang="en-US" altLang="zh-TW" dirty="0" smtClean="0"/>
              <a:t>1999</a:t>
            </a:r>
            <a:r>
              <a:rPr lang="zh-TW" altLang="en-US" dirty="0" smtClean="0"/>
              <a:t>年，新西兰</a:t>
            </a:r>
            <a:r>
              <a:rPr lang="en-US" altLang="zh-TW" dirty="0" smtClean="0"/>
              <a:t>Horowhenua </a:t>
            </a:r>
            <a:r>
              <a:rPr lang="en-US" altLang="zh-TW" dirty="0"/>
              <a:t>Library Trust (HLT) </a:t>
            </a:r>
            <a:r>
              <a:rPr lang="zh-TW" altLang="en-US" dirty="0" smtClean="0"/>
              <a:t>图书馆联盟需要一个既便宜又能够满足需求的图书馆整合管理系统，委托</a:t>
            </a:r>
            <a:r>
              <a:rPr lang="en-US" altLang="zh-TW" dirty="0" smtClean="0"/>
              <a:t>Katipo Communications</a:t>
            </a:r>
            <a:r>
              <a:rPr lang="zh-TW" altLang="en-US" dirty="0" smtClean="0"/>
              <a:t>公司开发一个基于网络的</a:t>
            </a:r>
            <a:r>
              <a:rPr lang="en-US" altLang="zh-TW" dirty="0" smtClean="0"/>
              <a:t>ILS</a:t>
            </a:r>
            <a:r>
              <a:rPr lang="zh-TW" altLang="en-US" dirty="0" smtClean="0"/>
              <a:t>，并将软件命名为</a:t>
            </a:r>
            <a:r>
              <a:rPr lang="en-US" altLang="zh-TW" dirty="0" smtClean="0"/>
              <a:t>Koha</a:t>
            </a:r>
            <a:r>
              <a:rPr lang="zh-TW" altLang="en-US" dirty="0" smtClean="0"/>
              <a:t>。</a:t>
            </a:r>
            <a:endParaRPr lang="en-US" altLang="zh-TW" dirty="0" smtClean="0"/>
          </a:p>
          <a:p>
            <a:r>
              <a:rPr lang="en-US" altLang="zh-TW" dirty="0" smtClean="0"/>
              <a:t>2000</a:t>
            </a:r>
            <a:r>
              <a:rPr lang="zh-TW" altLang="en-US" dirty="0"/>
              <a:t>年</a:t>
            </a:r>
            <a:r>
              <a:rPr lang="en-US" altLang="zh-TW" dirty="0"/>
              <a:t>1</a:t>
            </a:r>
            <a:r>
              <a:rPr lang="zh-TW" altLang="en-US" dirty="0"/>
              <a:t>月</a:t>
            </a:r>
            <a:r>
              <a:rPr lang="en-US" altLang="zh-TW" dirty="0"/>
              <a:t>1</a:t>
            </a:r>
            <a:r>
              <a:rPr lang="zh-TW" altLang="en-US" dirty="0"/>
              <a:t>日，</a:t>
            </a:r>
            <a:r>
              <a:rPr lang="en-US" altLang="zh-TW" dirty="0"/>
              <a:t>Koha</a:t>
            </a:r>
            <a:r>
              <a:rPr lang="zh-TW" altLang="en-US" dirty="0"/>
              <a:t>正式在</a:t>
            </a:r>
            <a:r>
              <a:rPr lang="en-US" altLang="zh-TW" dirty="0" smtClean="0"/>
              <a:t>HLT</a:t>
            </a:r>
            <a:r>
              <a:rPr lang="zh-TW" altLang="en-US" dirty="0" smtClean="0"/>
              <a:t>联盟中使用，同时以开源的形式将系统代码在网络上公布。</a:t>
            </a:r>
            <a:endParaRPr lang="zh-CN" altLang="en-US" dirty="0"/>
          </a:p>
        </p:txBody>
      </p:sp>
    </p:spTree>
    <p:extLst>
      <p:ext uri="{BB962C8B-B14F-4D97-AF65-F5344CB8AC3E}">
        <p14:creationId xmlns:p14="http://schemas.microsoft.com/office/powerpoint/2010/main" val="39004302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7914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403648" y="4725144"/>
            <a:ext cx="2304256"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圆角矩形 1"/>
          <p:cNvSpPr/>
          <p:nvPr/>
        </p:nvSpPr>
        <p:spPr>
          <a:xfrm>
            <a:off x="1115616" y="980728"/>
            <a:ext cx="5400600"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51277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5341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475656" y="548680"/>
            <a:ext cx="1152128"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1475656" y="3356992"/>
            <a:ext cx="2232248" cy="9361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3" name="直接连接符 2"/>
          <p:cNvCxnSpPr/>
          <p:nvPr/>
        </p:nvCxnSpPr>
        <p:spPr>
          <a:xfrm>
            <a:off x="1691680" y="3933056"/>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91680" y="4077072"/>
            <a:ext cx="12241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76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4" y="1074689"/>
            <a:ext cx="873239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5868144" y="2708920"/>
            <a:ext cx="223224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1256334" y="2597178"/>
            <a:ext cx="180020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7770102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7" y="1003243"/>
            <a:ext cx="9058740" cy="422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连接符 5"/>
          <p:cNvCxnSpPr/>
          <p:nvPr/>
        </p:nvCxnSpPr>
        <p:spPr>
          <a:xfrm flipV="1">
            <a:off x="179512" y="3501008"/>
            <a:ext cx="2520280" cy="36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604448" y="3537012"/>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9138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94" y="836712"/>
            <a:ext cx="892610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420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7272808" cy="632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835696" y="620688"/>
            <a:ext cx="5544616"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6" name="直接连接符 5"/>
          <p:cNvCxnSpPr/>
          <p:nvPr/>
        </p:nvCxnSpPr>
        <p:spPr>
          <a:xfrm>
            <a:off x="1763688" y="2204864"/>
            <a:ext cx="36724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858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7252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6599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36" y="1772816"/>
            <a:ext cx="828658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907704" y="1772816"/>
            <a:ext cx="5976664"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755576" y="3068960"/>
            <a:ext cx="72008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7262391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Create </a:t>
            </a:r>
            <a:r>
              <a:rPr lang="en-US" altLang="zh-CN" dirty="0"/>
              <a:t>a Basket </a:t>
            </a:r>
            <a:r>
              <a:rPr lang="en-US" altLang="zh-CN" dirty="0" smtClean="0"/>
              <a:t>Group</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8" y="1715667"/>
            <a:ext cx="8928992" cy="222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7596336" y="3284984"/>
            <a:ext cx="36004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75134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3" y="989100"/>
            <a:ext cx="8929038" cy="464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131840" y="1124744"/>
            <a:ext cx="108012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74660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二、管理和基本配置</a:t>
            </a:r>
            <a:endParaRPr lang="zh-CN" altLang="en-US"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en-US" altLang="zh-CN" sz="2800" b="1" dirty="0"/>
              <a:t>Basic </a:t>
            </a:r>
            <a:r>
              <a:rPr lang="en-US" altLang="zh-CN" sz="2800" b="1" dirty="0" smtClean="0"/>
              <a:t>parameters</a:t>
            </a:r>
            <a:r>
              <a:rPr lang="zh-CN" altLang="en-US" sz="2800" b="1" dirty="0" smtClean="0"/>
              <a:t>（基本参数）</a:t>
            </a:r>
            <a:endParaRPr lang="en-US" altLang="zh-CN" sz="2800" b="1" dirty="0" smtClean="0"/>
          </a:p>
          <a:p>
            <a:pPr marL="514350" indent="-514350">
              <a:buFont typeface="+mj-lt"/>
              <a:buAutoNum type="arabicPeriod"/>
            </a:pPr>
            <a:r>
              <a:rPr lang="en-US" altLang="zh-CN" sz="2800" b="1" dirty="0"/>
              <a:t>Patrons and </a:t>
            </a:r>
            <a:r>
              <a:rPr lang="en-US" altLang="zh-CN" sz="2800" b="1" dirty="0" smtClean="0"/>
              <a:t>circulation</a:t>
            </a:r>
            <a:r>
              <a:rPr lang="zh-CN" altLang="en-US" sz="2800" b="1" dirty="0" smtClean="0"/>
              <a:t>（用户和流通）</a:t>
            </a:r>
            <a:endParaRPr lang="en-US" altLang="zh-CN" sz="2800" b="1" dirty="0" smtClean="0"/>
          </a:p>
          <a:p>
            <a:pPr marL="514350" indent="-514350">
              <a:buFont typeface="+mj-lt"/>
              <a:buAutoNum type="arabicPeriod"/>
            </a:pPr>
            <a:r>
              <a:rPr lang="en-US" altLang="zh-CN" sz="2800" b="1" dirty="0" smtClean="0"/>
              <a:t>Catalog</a:t>
            </a:r>
            <a:r>
              <a:rPr lang="zh-CN" altLang="en-US" sz="2800" b="1" dirty="0" smtClean="0"/>
              <a:t>（编目参数）</a:t>
            </a:r>
            <a:endParaRPr lang="en-US" altLang="zh-CN" sz="2800" b="1" dirty="0"/>
          </a:p>
          <a:p>
            <a:pPr marL="514350" indent="-514350">
              <a:buFont typeface="+mj-lt"/>
              <a:buAutoNum type="arabicPeriod"/>
            </a:pPr>
            <a:r>
              <a:rPr lang="en-US" altLang="zh-CN" sz="2800" b="1" dirty="0"/>
              <a:t>Acquisition </a:t>
            </a:r>
            <a:r>
              <a:rPr lang="en-US" altLang="zh-CN" sz="2800" b="1" dirty="0" smtClean="0"/>
              <a:t>parameters</a:t>
            </a:r>
            <a:r>
              <a:rPr lang="zh-CN" altLang="en-US" sz="2800" b="1" dirty="0" smtClean="0"/>
              <a:t>（采访参数）</a:t>
            </a:r>
            <a:endParaRPr lang="en-US" altLang="zh-CN" sz="2800" b="1" dirty="0"/>
          </a:p>
          <a:p>
            <a:pPr marL="514350" indent="-514350">
              <a:buFont typeface="+mj-lt"/>
              <a:buAutoNum type="arabicPeriod"/>
            </a:pPr>
            <a:r>
              <a:rPr lang="en-US" altLang="zh-CN" sz="2800" b="1" dirty="0"/>
              <a:t>Additional </a:t>
            </a:r>
            <a:r>
              <a:rPr lang="en-US" altLang="zh-CN" sz="2800" b="1" dirty="0" smtClean="0"/>
              <a:t>parameters</a:t>
            </a:r>
            <a:r>
              <a:rPr lang="zh-CN" altLang="en-US" sz="2800" b="1" dirty="0" smtClean="0"/>
              <a:t>（其他参数）</a:t>
            </a:r>
            <a:endParaRPr lang="en-US" altLang="zh-CN" sz="2800" b="1" dirty="0" smtClean="0"/>
          </a:p>
        </p:txBody>
      </p:sp>
    </p:spTree>
    <p:extLst>
      <p:ext uri="{BB962C8B-B14F-4D97-AF65-F5344CB8AC3E}">
        <p14:creationId xmlns:p14="http://schemas.microsoft.com/office/powerpoint/2010/main" val="28492187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57200"/>
            <a:ext cx="74771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259632" y="620688"/>
            <a:ext cx="1368152"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5270622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62" y="692696"/>
            <a:ext cx="732472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716016" y="1916832"/>
            <a:ext cx="3024336"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4651312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12" y="1556792"/>
            <a:ext cx="73628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6372200" y="3573016"/>
            <a:ext cx="936104"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512435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 Receive </a:t>
            </a:r>
            <a:r>
              <a:rPr lang="en-US" altLang="zh-CN" dirty="0"/>
              <a:t>an Order</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43" y="1556792"/>
            <a:ext cx="87249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6156176" y="2420888"/>
            <a:ext cx="1368152"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9562598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91" y="908720"/>
            <a:ext cx="71247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331640" y="3284984"/>
            <a:ext cx="3816424" cy="15121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1829961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63" y="764704"/>
            <a:ext cx="860088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7668344" y="2060848"/>
            <a:ext cx="36004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2512831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5"/>
            <a:ext cx="8746344" cy="411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467544" y="3573016"/>
            <a:ext cx="360040"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8490808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09273"/>
            <a:ext cx="862682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51520" y="1700808"/>
            <a:ext cx="1080120"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251520" y="5589240"/>
            <a:ext cx="792088" cy="2845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4166439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0392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23528" y="1412776"/>
            <a:ext cx="3096344" cy="13681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3891890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1.6 Send </a:t>
            </a:r>
            <a:r>
              <a:rPr lang="en-US" altLang="zh-CN" dirty="0"/>
              <a:t>Claims for a Late </a:t>
            </a:r>
            <a:r>
              <a:rPr lang="en-US" altLang="zh-CN" dirty="0" smtClean="0"/>
              <a:t>Order</a:t>
            </a:r>
            <a:endParaRPr lang="zh-CN" altLang="en-U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6" y="980728"/>
            <a:ext cx="19050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9" y="2492897"/>
            <a:ext cx="742587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823064" y="4701394"/>
            <a:ext cx="1224135" cy="288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83754" y="4125330"/>
            <a:ext cx="86375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20375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1" y="980728"/>
            <a:ext cx="911025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627784" y="2852936"/>
            <a:ext cx="936104"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49157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1.7 Track Funds</a:t>
            </a:r>
            <a:endParaRPr lang="zh-CN" alt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4" y="1628800"/>
            <a:ext cx="9108896" cy="363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7853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三、主要模块</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en-US" altLang="zh-CN" sz="2800" b="1" dirty="0"/>
              <a:t>Acquisition </a:t>
            </a:r>
            <a:r>
              <a:rPr lang="zh-CN" altLang="en-US" sz="2800" b="1" dirty="0"/>
              <a:t>采访</a:t>
            </a:r>
            <a:endParaRPr lang="en-US" altLang="zh-CN" sz="2800" b="1" dirty="0"/>
          </a:p>
          <a:p>
            <a:pPr marL="514350" indent="-514350">
              <a:buFont typeface="+mj-lt"/>
              <a:buAutoNum type="arabicPeriod"/>
            </a:pPr>
            <a:r>
              <a:rPr lang="en-US" altLang="zh-CN" sz="2800" b="1" dirty="0">
                <a:solidFill>
                  <a:srgbClr val="FF0000"/>
                </a:solidFill>
              </a:rPr>
              <a:t>Cataloguing </a:t>
            </a:r>
            <a:r>
              <a:rPr lang="zh-CN" altLang="en-US" sz="2800" b="1" dirty="0">
                <a:solidFill>
                  <a:srgbClr val="FF0000"/>
                </a:solidFill>
              </a:rPr>
              <a:t>编目</a:t>
            </a:r>
            <a:endParaRPr lang="en-US" altLang="zh-CN" sz="2800" b="1" dirty="0">
              <a:solidFill>
                <a:srgbClr val="FF0000"/>
              </a:solidFill>
            </a:endParaRPr>
          </a:p>
          <a:p>
            <a:pPr marL="514350" indent="-514350">
              <a:buFont typeface="+mj-lt"/>
              <a:buAutoNum type="arabicPeriod"/>
            </a:pPr>
            <a:r>
              <a:rPr lang="en-US" altLang="zh-CN" sz="2800" b="1" dirty="0"/>
              <a:t>Patrons </a:t>
            </a:r>
            <a:r>
              <a:rPr lang="zh-CN" altLang="en-US" sz="2800" b="1" dirty="0"/>
              <a:t>用户</a:t>
            </a:r>
            <a:endParaRPr lang="en-US" altLang="zh-CN" sz="2800" b="1" dirty="0"/>
          </a:p>
          <a:p>
            <a:pPr marL="514350" indent="-514350">
              <a:buFont typeface="+mj-lt"/>
              <a:buAutoNum type="arabicPeriod"/>
            </a:pPr>
            <a:r>
              <a:rPr lang="en-US" altLang="zh-CN" sz="2800" b="1" dirty="0"/>
              <a:t>Circulations </a:t>
            </a:r>
            <a:r>
              <a:rPr lang="zh-CN" altLang="en-US" sz="2800" b="1" dirty="0"/>
              <a:t>流通</a:t>
            </a:r>
          </a:p>
        </p:txBody>
      </p:sp>
    </p:spTree>
    <p:extLst>
      <p:ext uri="{BB962C8B-B14F-4D97-AF65-F5344CB8AC3E}">
        <p14:creationId xmlns:p14="http://schemas.microsoft.com/office/powerpoint/2010/main" val="8470378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2</a:t>
            </a:r>
            <a:r>
              <a:rPr lang="zh-CN" altLang="en-US" dirty="0" smtClean="0"/>
              <a:t>、</a:t>
            </a:r>
            <a:r>
              <a:rPr lang="en-US" altLang="zh-CN" dirty="0" smtClean="0"/>
              <a:t>Cataloguing</a:t>
            </a:r>
            <a:endParaRPr lang="zh-CN" altLang="en-US" dirty="0"/>
          </a:p>
        </p:txBody>
      </p:sp>
      <p:sp>
        <p:nvSpPr>
          <p:cNvPr id="5" name="内容占位符 4"/>
          <p:cNvSpPr>
            <a:spLocks noGrp="1"/>
          </p:cNvSpPr>
          <p:nvPr>
            <p:ph idx="1"/>
          </p:nvPr>
        </p:nvSpPr>
        <p:spPr/>
        <p:txBody>
          <a:bodyPr>
            <a:normAutofit/>
          </a:bodyPr>
          <a:lstStyle/>
          <a:p>
            <a:pPr marL="0" indent="0">
              <a:buNone/>
            </a:pPr>
            <a:r>
              <a:rPr lang="en-US" altLang="zh-CN" b="1" dirty="0"/>
              <a:t>2.1 Adding Records/Editing Records</a:t>
            </a:r>
          </a:p>
          <a:p>
            <a:pPr marL="0" indent="0">
              <a:buNone/>
            </a:pPr>
            <a:r>
              <a:rPr lang="en-US" altLang="zh-CN" b="1" dirty="0"/>
              <a:t>2.2 Duplicating Records</a:t>
            </a:r>
          </a:p>
          <a:p>
            <a:pPr marL="0" indent="0">
              <a:buNone/>
            </a:pPr>
            <a:r>
              <a:rPr lang="en-US" altLang="zh-CN" b="1" dirty="0"/>
              <a:t>2.3 Deleting Records/Deleting Items</a:t>
            </a:r>
          </a:p>
          <a:p>
            <a:pPr marL="0" indent="0">
              <a:buNone/>
            </a:pPr>
            <a:r>
              <a:rPr lang="en-US" altLang="zh-CN" b="1" dirty="0"/>
              <a:t>2.4 Adding Items/Editing Items</a:t>
            </a:r>
          </a:p>
          <a:p>
            <a:pPr marL="0" indent="0">
              <a:buNone/>
            </a:pPr>
            <a:r>
              <a:rPr lang="en-US" altLang="zh-CN" b="1" dirty="0"/>
              <a:t>2.5 Item Information</a:t>
            </a:r>
          </a:p>
          <a:p>
            <a:pPr marL="0" indent="0">
              <a:buNone/>
            </a:pPr>
            <a:r>
              <a:rPr lang="en-US" altLang="zh-CN" b="1" dirty="0"/>
              <a:t>2.6 Moving Items</a:t>
            </a:r>
            <a:endParaRPr lang="zh-CN" altLang="en-US" b="1" dirty="0"/>
          </a:p>
        </p:txBody>
      </p:sp>
    </p:spTree>
    <p:extLst>
      <p:ext uri="{BB962C8B-B14F-4D97-AF65-F5344CB8AC3E}">
        <p14:creationId xmlns:p14="http://schemas.microsoft.com/office/powerpoint/2010/main" val="28643752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 Adding </a:t>
            </a:r>
            <a:r>
              <a:rPr lang="en-US" altLang="zh-CN" dirty="0"/>
              <a:t>Records</a:t>
            </a:r>
            <a:endParaRPr lang="zh-CN" alt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2199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347864" y="3284984"/>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4572000" y="3284984"/>
            <a:ext cx="187220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9365510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67341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051720" y="3101380"/>
            <a:ext cx="2880320" cy="3276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圆角矩形 4"/>
          <p:cNvSpPr/>
          <p:nvPr/>
        </p:nvSpPr>
        <p:spPr>
          <a:xfrm>
            <a:off x="5076056" y="1916832"/>
            <a:ext cx="2917751"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9078021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1"/>
            <a:ext cx="7632848" cy="526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827584" y="2996952"/>
            <a:ext cx="7560840"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2020974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08906"/>
            <a:ext cx="716280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2339752" y="2457271"/>
            <a:ext cx="504056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679506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686752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835696" y="4077072"/>
            <a:ext cx="5328592"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3979360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3914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1331640" y="1628800"/>
            <a:ext cx="1800200" cy="7920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6386967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Duplicating Records</a:t>
            </a:r>
            <a:endParaRPr lang="zh-CN" alt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25" y="1700807"/>
            <a:ext cx="72675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 3"/>
          <p:cNvSpPr/>
          <p:nvPr/>
        </p:nvSpPr>
        <p:spPr>
          <a:xfrm>
            <a:off x="3851920" y="4653136"/>
            <a:ext cx="1512168"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41508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3855</TotalTime>
  <Words>2108</Words>
  <Application>Microsoft Office PowerPoint</Application>
  <PresentationFormat>全屏显示(4:3)</PresentationFormat>
  <Paragraphs>235</Paragraphs>
  <Slides>148</Slides>
  <Notes>15</Notes>
  <HiddenSlides>0</HiddenSlides>
  <MMClips>0</MMClips>
  <ScaleCrop>false</ScaleCrop>
  <HeadingPairs>
    <vt:vector size="4" baseType="variant">
      <vt:variant>
        <vt:lpstr>主题</vt:lpstr>
      </vt:variant>
      <vt:variant>
        <vt:i4>1</vt:i4>
      </vt:variant>
      <vt:variant>
        <vt:lpstr>幻灯片标题</vt:lpstr>
      </vt:variant>
      <vt:variant>
        <vt:i4>148</vt:i4>
      </vt:variant>
    </vt:vector>
  </HeadingPairs>
  <TitlesOfParts>
    <vt:vector size="149" baseType="lpstr">
      <vt:lpstr>主管人员</vt:lpstr>
      <vt:lpstr> 2019马来西亚华文独中图书馆工作坊 Library Workshop of Malaysia Independent Chinese Secondary Schools 2019 Koha系统介绍及基本操作 Introductions to Koha </vt:lpstr>
      <vt:lpstr>主要内容</vt:lpstr>
      <vt:lpstr>一、系统概况</vt:lpstr>
      <vt:lpstr>1、Open Source Library System</vt:lpstr>
      <vt:lpstr>PowerPoint 演示文稿</vt:lpstr>
      <vt:lpstr>2、School Library System </vt:lpstr>
      <vt:lpstr>3、Koha系统</vt:lpstr>
      <vt:lpstr>二、管理和基本配置</vt:lpstr>
      <vt:lpstr>PowerPoint 演示文稿</vt:lpstr>
      <vt:lpstr>1、基本参数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1.2 Item Types</vt:lpstr>
      <vt:lpstr>PowerPoint 演示文稿</vt:lpstr>
      <vt:lpstr>PowerPoint 演示文稿</vt:lpstr>
      <vt:lpstr>PowerPoint 演示文稿</vt:lpstr>
      <vt:lpstr>二、管理和基本配置</vt:lpstr>
      <vt:lpstr>2、用户和流通</vt:lpstr>
      <vt:lpstr>2.1 Patron types and categories </vt:lpstr>
      <vt:lpstr>PowerPoint 演示文稿</vt:lpstr>
      <vt:lpstr>PowerPoint 演示文稿</vt:lpstr>
      <vt:lpstr>PowerPoint 演示文稿</vt:lpstr>
      <vt:lpstr>2.2 Circulation and fines rules </vt:lpstr>
      <vt:lpstr>PowerPoint 演示文稿</vt:lpstr>
      <vt:lpstr>PowerPoint 演示文稿</vt:lpstr>
      <vt:lpstr>PowerPoint 演示文稿</vt:lpstr>
      <vt:lpstr>2.3 Patron Attribute Types</vt:lpstr>
      <vt:lpstr>PowerPoint 演示文稿</vt:lpstr>
      <vt:lpstr>2.4 Library transfer limits</vt:lpstr>
      <vt:lpstr>PowerPoint 演示文稿</vt:lpstr>
      <vt:lpstr>PowerPoint 演示文稿</vt:lpstr>
      <vt:lpstr>2.5 Transport cost matrix</vt:lpstr>
      <vt:lpstr>2.6 Item Circulation Alerts</vt:lpstr>
      <vt:lpstr>2.7 Cities and Towns</vt:lpstr>
      <vt:lpstr>二、管理和基本配置</vt:lpstr>
      <vt:lpstr>3、编目参数</vt:lpstr>
      <vt:lpstr>3.1 MARC Bibliographic Framework</vt:lpstr>
      <vt:lpstr>3.2 Koha to MARC Mapping</vt:lpstr>
      <vt:lpstr>3.3 MARC bibliographic framework test</vt:lpstr>
      <vt:lpstr>3.4 Authority types</vt:lpstr>
      <vt:lpstr>3.5 Classification Sources </vt:lpstr>
      <vt:lpstr>二、管理和基本配置</vt:lpstr>
      <vt:lpstr>4、采访参数</vt:lpstr>
      <vt:lpstr>4.1 Currencies and exchange rates</vt:lpstr>
      <vt:lpstr>PowerPoint 演示文稿</vt:lpstr>
      <vt:lpstr>4.2 Budgets</vt:lpstr>
      <vt:lpstr>PowerPoint 演示文稿</vt:lpstr>
      <vt:lpstr>4.3 Funds</vt:lpstr>
      <vt:lpstr>PowerPoint 演示文稿</vt:lpstr>
      <vt:lpstr>PowerPoint 演示文稿</vt:lpstr>
      <vt:lpstr>二、管理和基本配置</vt:lpstr>
      <vt:lpstr>5、其他参数</vt:lpstr>
      <vt:lpstr>5.1 Z39.50/SRU servers</vt:lpstr>
      <vt:lpstr>PowerPoint 演示文稿</vt:lpstr>
      <vt:lpstr>PowerPoint 演示文稿</vt:lpstr>
      <vt:lpstr>5.2 Did you mean?</vt:lpstr>
      <vt:lpstr>三、主要模块</vt:lpstr>
      <vt:lpstr>1、Acquisition</vt:lpstr>
      <vt:lpstr>1.1 Add/View/Edit a Vender</vt:lpstr>
      <vt:lpstr>PowerPoint 演示文稿</vt:lpstr>
      <vt:lpstr>PowerPoint 演示文稿</vt:lpstr>
      <vt:lpstr>1.2 Vendor Contracts</vt:lpstr>
      <vt:lpstr>1.3 Create a Basket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1.4 Create a Basket Group</vt:lpstr>
      <vt:lpstr>PowerPoint 演示文稿</vt:lpstr>
      <vt:lpstr>PowerPoint 演示文稿</vt:lpstr>
      <vt:lpstr>PowerPoint 演示文稿</vt:lpstr>
      <vt:lpstr>PowerPoint 演示文稿</vt:lpstr>
      <vt:lpstr>1.5 Receive an Order</vt:lpstr>
      <vt:lpstr>PowerPoint 演示文稿</vt:lpstr>
      <vt:lpstr>PowerPoint 演示文稿</vt:lpstr>
      <vt:lpstr>PowerPoint 演示文稿</vt:lpstr>
      <vt:lpstr>PowerPoint 演示文稿</vt:lpstr>
      <vt:lpstr>PowerPoint 演示文稿</vt:lpstr>
      <vt:lpstr>1.6 Send Claims for a Late Order</vt:lpstr>
      <vt:lpstr>1.7 Track Funds</vt:lpstr>
      <vt:lpstr>三、主要模块</vt:lpstr>
      <vt:lpstr>2、Cataloguing</vt:lpstr>
      <vt:lpstr>2.1 Adding Records</vt:lpstr>
      <vt:lpstr>PowerPoint 演示文稿</vt:lpstr>
      <vt:lpstr>PowerPoint 演示文稿</vt:lpstr>
      <vt:lpstr>PowerPoint 演示文稿</vt:lpstr>
      <vt:lpstr>PowerPoint 演示文稿</vt:lpstr>
      <vt:lpstr>PowerPoint 演示文稿</vt:lpstr>
      <vt:lpstr>2.2 Duplicating Records</vt:lpstr>
      <vt:lpstr>2.3 Deleting Records</vt:lpstr>
      <vt:lpstr>PowerPoint 演示文稿</vt:lpstr>
      <vt:lpstr>2.4 Adding Items/Editing Items</vt:lpstr>
      <vt:lpstr>PowerPoint 演示文稿</vt:lpstr>
      <vt:lpstr>PowerPoint 演示文稿</vt:lpstr>
      <vt:lpstr>PowerPoint 演示文稿</vt:lpstr>
      <vt:lpstr>2.5 Item Information</vt:lpstr>
      <vt:lpstr>PowerPoint 演示文稿</vt:lpstr>
      <vt:lpstr>PowerPoint 演示文稿</vt:lpstr>
      <vt:lpstr>2.6 Moving Items</vt:lpstr>
      <vt:lpstr>PowerPoint 演示文稿</vt:lpstr>
      <vt:lpstr>3、Patrons</vt:lpstr>
      <vt:lpstr>三、主要模块</vt:lpstr>
      <vt:lpstr>3.1 Add a Patron</vt:lpstr>
      <vt:lpstr>PowerPoint 演示文稿</vt:lpstr>
      <vt:lpstr>PowerPoint 演示文稿</vt:lpstr>
      <vt:lpstr>PowerPoint 演示文稿</vt:lpstr>
      <vt:lpstr>PowerPoint 演示文稿</vt:lpstr>
      <vt:lpstr>3.2 Duplicate a patron</vt:lpstr>
      <vt:lpstr>3.3 Import Patrons</vt:lpstr>
      <vt:lpstr>PowerPoint 演示文稿</vt:lpstr>
      <vt:lpstr>PowerPoint 演示文稿</vt:lpstr>
      <vt:lpstr>PowerPoint 演示文稿</vt:lpstr>
      <vt:lpstr>三、主要模块</vt:lpstr>
      <vt:lpstr>3.4 Add Patron Images</vt:lpstr>
      <vt:lpstr>PowerPoint 演示文稿</vt:lpstr>
      <vt:lpstr>PowerPoint 演示文稿</vt:lpstr>
      <vt:lpstr>PowerPoint 演示文稿</vt:lpstr>
      <vt:lpstr>4、Circulation</vt:lpstr>
      <vt:lpstr>四、应用案例</vt:lpstr>
      <vt:lpstr>1、Librarything MARC数据导入Koha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2、大陆供应商提供的UNIMARC数据导入Koha</vt:lpstr>
      <vt:lpstr>PowerPoint 演示文稿</vt:lpstr>
      <vt:lpstr>PowerPoint 演示文稿</vt:lpstr>
      <vt:lpstr>PowerPoint 演示文稿</vt:lpstr>
      <vt:lpstr>PowerPoint 演示文稿</vt:lpstr>
      <vt:lpstr>五、上机操作</vt:lpstr>
      <vt:lpstr>感谢各位的聆听！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Koha系统介绍及操作</dc:title>
  <dc:creator>微软用户</dc:creator>
  <cp:lastModifiedBy>微软用户</cp:lastModifiedBy>
  <cp:revision>143</cp:revision>
  <dcterms:created xsi:type="dcterms:W3CDTF">2019-05-23T02:18:46Z</dcterms:created>
  <dcterms:modified xsi:type="dcterms:W3CDTF">2019-05-28T02:36:13Z</dcterms:modified>
</cp:coreProperties>
</file>